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91" r:id="rId4"/>
    <p:sldId id="284" r:id="rId5"/>
    <p:sldId id="258" r:id="rId6"/>
    <p:sldId id="292" r:id="rId7"/>
    <p:sldId id="293" r:id="rId8"/>
    <p:sldId id="285" r:id="rId9"/>
    <p:sldId id="294" r:id="rId10"/>
    <p:sldId id="259" r:id="rId11"/>
    <p:sldId id="286" r:id="rId12"/>
    <p:sldId id="260" r:id="rId13"/>
    <p:sldId id="295" r:id="rId14"/>
    <p:sldId id="262" r:id="rId15"/>
    <p:sldId id="296" r:id="rId16"/>
    <p:sldId id="263" r:id="rId17"/>
    <p:sldId id="264" r:id="rId18"/>
    <p:sldId id="265" r:id="rId19"/>
    <p:sldId id="266" r:id="rId20"/>
    <p:sldId id="313" r:id="rId21"/>
    <p:sldId id="268" r:id="rId22"/>
    <p:sldId id="297" r:id="rId23"/>
    <p:sldId id="287" r:id="rId24"/>
    <p:sldId id="289" r:id="rId25"/>
    <p:sldId id="290" r:id="rId26"/>
    <p:sldId id="288" r:id="rId27"/>
    <p:sldId id="269" r:id="rId28"/>
    <p:sldId id="298" r:id="rId29"/>
    <p:sldId id="299" r:id="rId30"/>
    <p:sldId id="270" r:id="rId31"/>
    <p:sldId id="300" r:id="rId32"/>
    <p:sldId id="271" r:id="rId33"/>
    <p:sldId id="302" r:id="rId34"/>
    <p:sldId id="314" r:id="rId35"/>
    <p:sldId id="272" r:id="rId36"/>
    <p:sldId id="303" r:id="rId37"/>
    <p:sldId id="305" r:id="rId38"/>
    <p:sldId id="304" r:id="rId39"/>
    <p:sldId id="306" r:id="rId40"/>
    <p:sldId id="307" r:id="rId41"/>
    <p:sldId id="308" r:id="rId42"/>
    <p:sldId id="309" r:id="rId43"/>
    <p:sldId id="311" r:id="rId44"/>
    <p:sldId id="312" r:id="rId45"/>
    <p:sldId id="273" r:id="rId46"/>
    <p:sldId id="274" r:id="rId47"/>
    <p:sldId id="321" r:id="rId48"/>
    <p:sldId id="276" r:id="rId49"/>
    <p:sldId id="315" r:id="rId50"/>
    <p:sldId id="325" r:id="rId51"/>
    <p:sldId id="277" r:id="rId52"/>
    <p:sldId id="322" r:id="rId53"/>
    <p:sldId id="323" r:id="rId54"/>
    <p:sldId id="326" r:id="rId55"/>
    <p:sldId id="278" r:id="rId56"/>
    <p:sldId id="317" r:id="rId57"/>
    <p:sldId id="316" r:id="rId58"/>
    <p:sldId id="318" r:id="rId59"/>
    <p:sldId id="319" r:id="rId60"/>
    <p:sldId id="327" r:id="rId61"/>
    <p:sldId id="324" r:id="rId62"/>
    <p:sldId id="279" r:id="rId63"/>
    <p:sldId id="280" r:id="rId64"/>
    <p:sldId id="281" r:id="rId65"/>
    <p:sldId id="282" r:id="rId66"/>
    <p:sldId id="283" r:id="rId67"/>
    <p:sldId id="328" r:id="rId68"/>
    <p:sldId id="329" r:id="rId69"/>
    <p:sldId id="330" r:id="rId70"/>
    <p:sldId id="331" r:id="rId71"/>
    <p:sldId id="333" r:id="rId72"/>
    <p:sldId id="332"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52" autoAdjust="0"/>
    <p:restoredTop sz="94660"/>
  </p:normalViewPr>
  <p:slideViewPr>
    <p:cSldViewPr>
      <p:cViewPr varScale="1">
        <p:scale>
          <a:sx n="58" d="100"/>
          <a:sy n="58" d="100"/>
        </p:scale>
        <p:origin x="-90"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A07D4F4-6BCF-44FC-B3E4-6286C1250B7A}" type="datetimeFigureOut">
              <a:rPr lang="tr-TR" smtClean="0"/>
              <a:pPr/>
              <a:t>9.12.2024</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DE974A3-6E65-48B2-984C-552330DE3C6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3A07D4F4-6BCF-44FC-B3E4-6286C1250B7A}" type="datetimeFigureOut">
              <a:rPr lang="tr-TR" smtClean="0"/>
              <a:pPr/>
              <a:t>9.12.2024</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DE974A3-6E65-48B2-984C-552330DE3C6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A07D4F4-6BCF-44FC-B3E4-6286C1250B7A}" type="datetimeFigureOut">
              <a:rPr lang="tr-TR" smtClean="0"/>
              <a:pPr/>
              <a:t>9.12.2024</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DE974A3-6E65-48B2-984C-552330DE3C6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3A07D4F4-6BCF-44FC-B3E4-6286C1250B7A}" type="datetimeFigureOut">
              <a:rPr lang="tr-TR" smtClean="0"/>
              <a:pPr/>
              <a:t>9.12.2024</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3A07D4F4-6BCF-44FC-B3E4-6286C1250B7A}" type="datetimeFigureOut">
              <a:rPr lang="tr-TR" smtClean="0"/>
              <a:pPr/>
              <a:t>9.12.2024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DE974A3-6E65-48B2-984C-552330DE3C6A}"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A07D4F4-6BCF-44FC-B3E4-6286C1250B7A}" type="datetimeFigureOut">
              <a:rPr lang="tr-TR" smtClean="0"/>
              <a:pPr/>
              <a:t>9.12.2024</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DE974A3-6E65-48B2-984C-552330DE3C6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Programlama Nedir?</a:t>
            </a:r>
            <a:br>
              <a:rPr lang="tr-TR" b="1" dirty="0" smtClean="0"/>
            </a:b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b) Programlamanın Günlük Hayattaki Önemi</a:t>
            </a:r>
            <a:endParaRPr lang="tr-TR" sz="3600" dirty="0"/>
          </a:p>
        </p:txBody>
      </p:sp>
      <p:sp>
        <p:nvSpPr>
          <p:cNvPr id="3" name="2 İçerik Yer Tutucusu"/>
          <p:cNvSpPr>
            <a:spLocks noGrp="1"/>
          </p:cNvSpPr>
          <p:nvPr>
            <p:ph idx="1"/>
          </p:nvPr>
        </p:nvSpPr>
        <p:spPr/>
        <p:txBody>
          <a:bodyPr>
            <a:normAutofit/>
          </a:bodyPr>
          <a:lstStyle/>
          <a:p>
            <a:r>
              <a:rPr lang="tr-TR" dirty="0" smtClean="0"/>
              <a:t>Programlama</a:t>
            </a:r>
            <a:r>
              <a:rPr lang="tr-TR" dirty="0"/>
              <a:t>, yalnızca yazılım mühendisleri veya bilgisayar bilimcileri için önemli değildir. Günlük hayatta kullandığımız birçok teknoloji, programlama sayesinde çalışır. Bu nedenle programlama, teknolojiyi anlamak ve geleceğin dünyasında etkili olmak için herkesin bilmesi gereken temel becerilerden biri haline gelmiştir.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686700" cy="5768997"/>
          </a:xfrm>
        </p:spPr>
        <p:txBody>
          <a:bodyPr>
            <a:normAutofit/>
          </a:bodyPr>
          <a:lstStyle/>
          <a:p>
            <a:pPr lvl="0"/>
            <a:r>
              <a:rPr lang="tr-TR" b="1" dirty="0" smtClean="0"/>
              <a:t>Örnekler:</a:t>
            </a:r>
            <a:endParaRPr lang="tr-TR" dirty="0" smtClean="0"/>
          </a:p>
          <a:p>
            <a:pPr lvl="1"/>
            <a:r>
              <a:rPr lang="tr-TR" b="1" dirty="0" smtClean="0"/>
              <a:t>Mobil Uygulamalar:</a:t>
            </a:r>
            <a:r>
              <a:rPr lang="tr-TR" dirty="0" smtClean="0"/>
              <a:t> Kullandığımız tüm mobil uygulamalar, programlama ile yazılmıştır. Örneğin, bir yemek siparişi uygulamasında arama yapmak, sipariş vermek ve takip etmek programlama sayesinde gerçekleşir.</a:t>
            </a:r>
          </a:p>
          <a:p>
            <a:pPr lvl="1"/>
            <a:endParaRPr lang="tr-TR" dirty="0" smtClean="0"/>
          </a:p>
          <a:p>
            <a:pPr lvl="1"/>
            <a:r>
              <a:rPr lang="tr-TR" b="1" dirty="0" smtClean="0"/>
              <a:t>Web Siteleri:</a:t>
            </a:r>
            <a:r>
              <a:rPr lang="tr-TR" dirty="0" smtClean="0"/>
              <a:t> İnternette ziyaret ettiğimiz tüm web siteleri programlama dilleri (HTML, CSS, </a:t>
            </a:r>
            <a:r>
              <a:rPr lang="tr-TR" dirty="0" err="1" smtClean="0"/>
              <a:t>JavaScript</a:t>
            </a:r>
            <a:r>
              <a:rPr lang="tr-TR" dirty="0" smtClean="0"/>
              <a:t> vb.) kullanılarak geliştirilmiştir.</a:t>
            </a:r>
          </a:p>
          <a:p>
            <a:pPr lvl="1"/>
            <a:endParaRPr lang="tr-TR" dirty="0" smtClean="0"/>
          </a:p>
          <a:p>
            <a:pPr lvl="1"/>
            <a:r>
              <a:rPr lang="tr-TR" b="1" dirty="0" smtClean="0"/>
              <a:t>Oyunlar:</a:t>
            </a:r>
            <a:r>
              <a:rPr lang="tr-TR" dirty="0" smtClean="0"/>
              <a:t> Oynadığımız video oyunları, geliştiriciler tarafından yazılan karmaşık algoritmalarla çalışır.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600" b="1" dirty="0" smtClean="0"/>
              <a:t>c) Programlama ve Bilişim Teknolojilerinin Geleceği</a:t>
            </a:r>
            <a:endParaRPr lang="tr-TR" sz="2600" dirty="0"/>
          </a:p>
        </p:txBody>
      </p:sp>
      <p:sp>
        <p:nvSpPr>
          <p:cNvPr id="3" name="2 İçerik Yer Tutucusu"/>
          <p:cNvSpPr>
            <a:spLocks noGrp="1"/>
          </p:cNvSpPr>
          <p:nvPr>
            <p:ph idx="1"/>
          </p:nvPr>
        </p:nvSpPr>
        <p:spPr>
          <a:xfrm>
            <a:off x="428596" y="1500174"/>
            <a:ext cx="7715304" cy="4911741"/>
          </a:xfrm>
        </p:spPr>
        <p:txBody>
          <a:bodyPr>
            <a:normAutofit/>
          </a:bodyPr>
          <a:lstStyle/>
          <a:p>
            <a:r>
              <a:rPr lang="tr-TR" dirty="0" smtClean="0"/>
              <a:t>Günümüzde </a:t>
            </a:r>
            <a:r>
              <a:rPr lang="tr-TR" dirty="0"/>
              <a:t>programlama, teknolojinin kalbinde yer alırken, gelecekte de önemi artarak devam edecek. Yapay zeka, büyük veri, nesnelerin interneti (</a:t>
            </a:r>
            <a:r>
              <a:rPr lang="tr-TR" dirty="0" err="1"/>
              <a:t>IoT</a:t>
            </a:r>
            <a:r>
              <a:rPr lang="tr-TR" dirty="0"/>
              <a:t>) gibi alanlar hızla gelişmekte ve bu alanlardaki yenilikler programlama ile mümkün olmaktadır.</a:t>
            </a:r>
          </a:p>
          <a:p>
            <a:pPr lvl="0"/>
            <a:r>
              <a:rPr lang="tr-TR" b="1" dirty="0"/>
              <a:t>Yapay Zeka:</a:t>
            </a:r>
            <a:r>
              <a:rPr lang="tr-TR" dirty="0"/>
              <a:t> Programlama, makinelerin insan benzeri düşünme ve öğrenme yeteneği kazanmasını sağlar. Örneğin, bir yapay zeka sistemini eğitmek ve belirli görevleri yerine getirmek için programlar yazılır.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7239000" cy="4846320"/>
          </a:xfrm>
        </p:spPr>
        <p:txBody>
          <a:bodyPr/>
          <a:lstStyle/>
          <a:p>
            <a:pPr lvl="0"/>
            <a:r>
              <a:rPr lang="tr-TR" b="1" dirty="0" smtClean="0"/>
              <a:t>Nesnelerin İnterneti (</a:t>
            </a:r>
            <a:r>
              <a:rPr lang="tr-TR" b="1" dirty="0" err="1" smtClean="0"/>
              <a:t>IoT</a:t>
            </a:r>
            <a:r>
              <a:rPr lang="tr-TR" b="1" dirty="0" smtClean="0"/>
              <a:t>):</a:t>
            </a:r>
            <a:r>
              <a:rPr lang="tr-TR" dirty="0" smtClean="0"/>
              <a:t> Akıllı ev sistemleri, programlama ile cihazların internete bağlanarak birbiriyle iletişim kurmasını sağlar. Örneğin, akıllı bir termostat, sıcaklığı ölçüp programlanmış bir sisteme göre evi ısıtır.</a:t>
            </a:r>
          </a:p>
          <a:p>
            <a:r>
              <a:rPr lang="tr-TR" dirty="0" smtClean="0"/>
              <a:t>Bu gelişmeler, programlama bilgisini daha değerli kılmakta ve gelecekte programlama becerilerinin toplumda daha geniş bir yer bulacağını göstermektedir.</a:t>
            </a:r>
          </a:p>
          <a:p>
            <a:endParaRPr lang="tr-TR" dirty="0"/>
          </a:p>
        </p:txBody>
      </p:sp>
      <p:pic>
        <p:nvPicPr>
          <p:cNvPr id="152578" name="Picture 2" descr="Nesnelerin İnterneti Nedir? IoT Internet of Things - Uslu Smart Akıllı  Aydınlatma Sistemleri"/>
          <p:cNvPicPr>
            <a:picLocks noChangeAspect="1" noChangeArrowheads="1"/>
          </p:cNvPicPr>
          <p:nvPr/>
        </p:nvPicPr>
        <p:blipFill>
          <a:blip r:embed="rId2" cstate="print"/>
          <a:srcRect/>
          <a:stretch>
            <a:fillRect/>
          </a:stretch>
        </p:blipFill>
        <p:spPr bwMode="auto">
          <a:xfrm>
            <a:off x="3786182" y="4366624"/>
            <a:ext cx="4143404" cy="23306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b="1" dirty="0" smtClean="0"/>
              <a:t>Programlama Dillerinin Kategorilere Ayrılması ve Ortaya Çıkış Tarihleri</a:t>
            </a:r>
            <a:endParaRPr lang="tr-TR" sz="2800" dirty="0"/>
          </a:p>
        </p:txBody>
      </p:sp>
      <p:sp>
        <p:nvSpPr>
          <p:cNvPr id="3" name="2 İçerik Yer Tutucusu"/>
          <p:cNvSpPr>
            <a:spLocks noGrp="1"/>
          </p:cNvSpPr>
          <p:nvPr>
            <p:ph idx="1"/>
          </p:nvPr>
        </p:nvSpPr>
        <p:spPr/>
        <p:txBody>
          <a:bodyPr>
            <a:normAutofit lnSpcReduction="10000"/>
          </a:bodyPr>
          <a:lstStyle/>
          <a:p>
            <a:r>
              <a:rPr lang="tr-TR" b="1" dirty="0" smtClean="0"/>
              <a:t>1</a:t>
            </a:r>
            <a:r>
              <a:rPr lang="tr-TR" b="1" dirty="0"/>
              <a:t>. Genel Amaçlı Programlama Dilleri</a:t>
            </a:r>
            <a:endParaRPr lang="tr-TR" dirty="0"/>
          </a:p>
          <a:p>
            <a:r>
              <a:rPr lang="tr-TR" dirty="0"/>
              <a:t>Bu diller, farklı türde projelerde kullanılabilecek şekilde tasarlanmıştır. Hem basit hem de karmaşık projelerde kullanılabilirler.</a:t>
            </a:r>
          </a:p>
          <a:p>
            <a:pPr lvl="0"/>
            <a:r>
              <a:rPr lang="tr-TR" b="1" dirty="0"/>
              <a:t>FORTRAN (1957):</a:t>
            </a:r>
            <a:r>
              <a:rPr lang="tr-TR" dirty="0"/>
              <a:t> İlk yüksek seviyeli dillerden biri; bilimsel hesaplamalar için geliştirilmiştir.</a:t>
            </a:r>
          </a:p>
          <a:p>
            <a:pPr lvl="0"/>
            <a:r>
              <a:rPr lang="tr-TR" b="1" dirty="0"/>
              <a:t>C (1972):</a:t>
            </a:r>
            <a:r>
              <a:rPr lang="tr-TR" dirty="0"/>
              <a:t> </a:t>
            </a:r>
            <a:r>
              <a:rPr lang="tr-TR" dirty="0" err="1"/>
              <a:t>Dennis</a:t>
            </a:r>
            <a:r>
              <a:rPr lang="tr-TR" dirty="0"/>
              <a:t> </a:t>
            </a:r>
            <a:r>
              <a:rPr lang="tr-TR" dirty="0" err="1"/>
              <a:t>Ritchie</a:t>
            </a:r>
            <a:r>
              <a:rPr lang="tr-TR" dirty="0"/>
              <a:t> tarafından geliştirilen bu dil, sistem yazılımı ve uygulama yazılımlarında yaygın olarak kullanılır.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4846320"/>
          </a:xfrm>
        </p:spPr>
        <p:txBody>
          <a:bodyPr/>
          <a:lstStyle/>
          <a:p>
            <a:pPr lvl="0"/>
            <a:r>
              <a:rPr lang="tr-TR" b="1" dirty="0" smtClean="0"/>
              <a:t>C++ (1983):</a:t>
            </a:r>
            <a:r>
              <a:rPr lang="tr-TR" dirty="0" smtClean="0"/>
              <a:t> C dilinin genişletilmiş hali, nesne yönelimli programlamayı destekler.</a:t>
            </a:r>
          </a:p>
          <a:p>
            <a:pPr lvl="0"/>
            <a:r>
              <a:rPr lang="tr-TR" b="1" dirty="0" err="1" smtClean="0"/>
              <a:t>Python</a:t>
            </a:r>
            <a:r>
              <a:rPr lang="tr-TR" b="1" dirty="0" smtClean="0"/>
              <a:t> (1991):</a:t>
            </a:r>
            <a:r>
              <a:rPr lang="tr-TR" dirty="0" smtClean="0"/>
              <a:t> Basit sözdizimi ve geniş kütüphaneleri ile veri analitiği, yapay zeka, web geliştirme ve bilimsel hesaplamalarda kullanılır.</a:t>
            </a:r>
          </a:p>
          <a:p>
            <a:pPr lvl="0"/>
            <a:r>
              <a:rPr lang="tr-TR" b="1" dirty="0" smtClean="0"/>
              <a:t>Java (1995):</a:t>
            </a:r>
            <a:r>
              <a:rPr lang="tr-TR" dirty="0" smtClean="0"/>
              <a:t> Platform bağımsız çalışmasıyla tanınan, geniş çaplı yazılım projeleri ve mobil uygulamalarda kullanılan bir dildir.</a:t>
            </a:r>
          </a:p>
          <a:p>
            <a:endParaRPr lang="tr-TR" dirty="0"/>
          </a:p>
        </p:txBody>
      </p:sp>
      <p:pic>
        <p:nvPicPr>
          <p:cNvPr id="151554" name="Picture 2" descr="Programlama Dilleri | Kozmos Lisesi"/>
          <p:cNvPicPr>
            <a:picLocks noChangeAspect="1" noChangeArrowheads="1"/>
          </p:cNvPicPr>
          <p:nvPr/>
        </p:nvPicPr>
        <p:blipFill>
          <a:blip r:embed="rId2"/>
          <a:srcRect/>
          <a:stretch>
            <a:fillRect/>
          </a:stretch>
        </p:blipFill>
        <p:spPr bwMode="auto">
          <a:xfrm>
            <a:off x="1785918" y="4000504"/>
            <a:ext cx="4774145" cy="27574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239000" cy="4846320"/>
          </a:xfrm>
        </p:spPr>
        <p:txBody>
          <a:bodyPr>
            <a:normAutofit/>
          </a:bodyPr>
          <a:lstStyle/>
          <a:p>
            <a:r>
              <a:rPr lang="tr-TR" b="1" dirty="0" smtClean="0"/>
              <a:t>2. </a:t>
            </a:r>
            <a:r>
              <a:rPr lang="tr-TR" sz="2400" b="1" dirty="0"/>
              <a:t>Web Geliştirme Dilleri</a:t>
            </a:r>
            <a:endParaRPr lang="tr-TR" sz="2400" dirty="0"/>
          </a:p>
          <a:p>
            <a:r>
              <a:rPr lang="tr-TR" sz="2400" dirty="0"/>
              <a:t>Web siteleri ve web tabanlı uygulamalar geliştirmek için kullanılır.</a:t>
            </a:r>
          </a:p>
          <a:p>
            <a:pPr lvl="0"/>
            <a:r>
              <a:rPr lang="tr-TR" sz="2400" b="1" dirty="0"/>
              <a:t>HTML (1993):</a:t>
            </a:r>
            <a:r>
              <a:rPr lang="tr-TR" sz="2400" dirty="0"/>
              <a:t> Web sayfalarını oluşturmak için kullanılan işaretleme dilidir.</a:t>
            </a:r>
          </a:p>
          <a:p>
            <a:pPr lvl="0"/>
            <a:r>
              <a:rPr lang="tr-TR" sz="2400" b="1" dirty="0"/>
              <a:t>CSS (1996):</a:t>
            </a:r>
            <a:r>
              <a:rPr lang="tr-TR" sz="2400" dirty="0"/>
              <a:t> Web sayfalarının görünümünü şekillendirmek için kullanılan stil dilidir.</a:t>
            </a:r>
          </a:p>
          <a:p>
            <a:pPr lvl="0"/>
            <a:r>
              <a:rPr lang="tr-TR" sz="2400" b="1" dirty="0" err="1"/>
              <a:t>JavaScript</a:t>
            </a:r>
            <a:r>
              <a:rPr lang="tr-TR" sz="2400" b="1" dirty="0"/>
              <a:t> (1995):</a:t>
            </a:r>
            <a:r>
              <a:rPr lang="tr-TR" sz="2400" dirty="0"/>
              <a:t> Web sayfalarına etkileşim eklemek için kullanılır. Modern web uygulamalarının temelini oluşturur.</a:t>
            </a:r>
          </a:p>
          <a:p>
            <a:endParaRPr lang="tr-TR" sz="2400" dirty="0"/>
          </a:p>
        </p:txBody>
      </p:sp>
      <p:pic>
        <p:nvPicPr>
          <p:cNvPr id="137218" name="Picture 2" descr="html temel etiketleri,html,head,body,b,i,u,hx,br,p,hr,font,color,face,size"/>
          <p:cNvPicPr>
            <a:picLocks noChangeAspect="1" noChangeArrowheads="1"/>
          </p:cNvPicPr>
          <p:nvPr/>
        </p:nvPicPr>
        <p:blipFill>
          <a:blip r:embed="rId2"/>
          <a:srcRect/>
          <a:stretch>
            <a:fillRect/>
          </a:stretch>
        </p:blipFill>
        <p:spPr bwMode="auto">
          <a:xfrm>
            <a:off x="1857356" y="4391047"/>
            <a:ext cx="4876800" cy="23241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4846320"/>
          </a:xfrm>
        </p:spPr>
        <p:txBody>
          <a:bodyPr/>
          <a:lstStyle/>
          <a:p>
            <a:r>
              <a:rPr lang="tr-TR" b="1" dirty="0"/>
              <a:t>3. Veri Bilimi ve İstatistik Dilleri</a:t>
            </a:r>
            <a:endParaRPr lang="tr-TR" dirty="0"/>
          </a:p>
          <a:p>
            <a:r>
              <a:rPr lang="tr-TR" dirty="0"/>
              <a:t>Bu diller, veri analizi, büyük veri ve bilimsel hesaplamalar için kullanılır.</a:t>
            </a:r>
          </a:p>
          <a:p>
            <a:pPr lvl="0"/>
            <a:r>
              <a:rPr lang="tr-TR" b="1" dirty="0"/>
              <a:t>R (1993):</a:t>
            </a:r>
            <a:r>
              <a:rPr lang="tr-TR" dirty="0"/>
              <a:t> İstatistiksel hesaplamalar ve veri görselleştirme için geliştirilmiş bir dildir.</a:t>
            </a:r>
          </a:p>
          <a:p>
            <a:pPr lvl="0"/>
            <a:r>
              <a:rPr lang="tr-TR" b="1" dirty="0"/>
              <a:t>MATLAB (1984):</a:t>
            </a:r>
            <a:r>
              <a:rPr lang="tr-TR" dirty="0"/>
              <a:t> Mühendislik ve bilimsel hesaplamalar için kullanılan bir dildir.</a:t>
            </a:r>
          </a:p>
          <a:p>
            <a:endParaRPr lang="tr-TR" dirty="0"/>
          </a:p>
        </p:txBody>
      </p:sp>
      <p:pic>
        <p:nvPicPr>
          <p:cNvPr id="136194" name="Picture 2" descr="MATLAB Student TAH Campus_License 23/24 | University of Alberta Information  Services and Technology | Academic Software Discounts"/>
          <p:cNvPicPr>
            <a:picLocks noChangeAspect="1" noChangeArrowheads="1"/>
          </p:cNvPicPr>
          <p:nvPr/>
        </p:nvPicPr>
        <p:blipFill>
          <a:blip r:embed="rId2"/>
          <a:srcRect/>
          <a:stretch>
            <a:fillRect/>
          </a:stretch>
        </p:blipFill>
        <p:spPr bwMode="auto">
          <a:xfrm>
            <a:off x="714348" y="3429000"/>
            <a:ext cx="2786082" cy="278608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25754"/>
            <a:ext cx="7239000" cy="4846320"/>
          </a:xfrm>
        </p:spPr>
        <p:txBody>
          <a:bodyPr/>
          <a:lstStyle/>
          <a:p>
            <a:r>
              <a:rPr lang="tr-TR" b="1" dirty="0"/>
              <a:t>4. Mobil Uygulama Geliştirme Dilleri</a:t>
            </a:r>
            <a:endParaRPr lang="tr-TR" dirty="0"/>
          </a:p>
          <a:p>
            <a:r>
              <a:rPr lang="tr-TR" dirty="0"/>
              <a:t>Mobil cihazlar için uygulama geliştirmek üzere kullanılan diller.</a:t>
            </a:r>
          </a:p>
          <a:p>
            <a:pPr lvl="0"/>
            <a:r>
              <a:rPr lang="tr-TR" b="1" dirty="0"/>
              <a:t>Swift (2014):</a:t>
            </a:r>
            <a:r>
              <a:rPr lang="tr-TR" dirty="0"/>
              <a:t> </a:t>
            </a:r>
            <a:r>
              <a:rPr lang="tr-TR" dirty="0" err="1"/>
              <a:t>Apple</a:t>
            </a:r>
            <a:r>
              <a:rPr lang="tr-TR" dirty="0"/>
              <a:t> tarafından </a:t>
            </a:r>
            <a:r>
              <a:rPr lang="tr-TR" dirty="0" err="1"/>
              <a:t>iOS</a:t>
            </a:r>
            <a:r>
              <a:rPr lang="tr-TR" dirty="0"/>
              <a:t> ve </a:t>
            </a:r>
            <a:r>
              <a:rPr lang="tr-TR" dirty="0" err="1"/>
              <a:t>macOS</a:t>
            </a:r>
            <a:r>
              <a:rPr lang="tr-TR" dirty="0"/>
              <a:t> uygulamaları geliştirmek için geliştirilmiş bir dildir.</a:t>
            </a:r>
          </a:p>
          <a:p>
            <a:pPr lvl="0"/>
            <a:r>
              <a:rPr lang="tr-TR" b="1" dirty="0" err="1"/>
              <a:t>Kotlin</a:t>
            </a:r>
            <a:r>
              <a:rPr lang="tr-TR" b="1" dirty="0"/>
              <a:t> (2011):</a:t>
            </a:r>
            <a:r>
              <a:rPr lang="tr-TR" dirty="0"/>
              <a:t> </a:t>
            </a:r>
            <a:r>
              <a:rPr lang="tr-TR" dirty="0" err="1"/>
              <a:t>Android</a:t>
            </a:r>
            <a:r>
              <a:rPr lang="tr-TR" dirty="0"/>
              <a:t> uygulama geliştirme için popüler bir dildir.</a:t>
            </a:r>
          </a:p>
          <a:p>
            <a:endParaRPr lang="tr-TR" dirty="0"/>
          </a:p>
        </p:txBody>
      </p:sp>
      <p:pic>
        <p:nvPicPr>
          <p:cNvPr id="135170" name="Picture 2" descr="kotlin android studio How to create Material Design Dialog with Radio  buttons (Single Selection) - YouTube"/>
          <p:cNvPicPr>
            <a:picLocks noChangeAspect="1" noChangeArrowheads="1"/>
          </p:cNvPicPr>
          <p:nvPr/>
        </p:nvPicPr>
        <p:blipFill>
          <a:blip r:embed="rId2"/>
          <a:srcRect/>
          <a:stretch>
            <a:fillRect/>
          </a:stretch>
        </p:blipFill>
        <p:spPr bwMode="auto">
          <a:xfrm>
            <a:off x="1428728" y="3714752"/>
            <a:ext cx="5357850" cy="3014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4846320"/>
          </a:xfrm>
        </p:spPr>
        <p:txBody>
          <a:bodyPr>
            <a:normAutofit/>
          </a:bodyPr>
          <a:lstStyle/>
          <a:p>
            <a:r>
              <a:rPr lang="tr-TR" b="1" dirty="0"/>
              <a:t>5. Sistem Programlama Dilleri</a:t>
            </a:r>
            <a:endParaRPr lang="tr-TR" dirty="0"/>
          </a:p>
          <a:p>
            <a:r>
              <a:rPr lang="tr-TR" dirty="0"/>
              <a:t>Bu diller, işletim sistemleri ve donanım ile daha yakından çalışan yazılımlar geliştirmek için kullanılır.</a:t>
            </a:r>
          </a:p>
          <a:p>
            <a:pPr lvl="0"/>
            <a:r>
              <a:rPr lang="tr-TR" b="1" dirty="0" err="1"/>
              <a:t>Assembly</a:t>
            </a:r>
            <a:r>
              <a:rPr lang="tr-TR" b="1" dirty="0"/>
              <a:t> (1940’lar):</a:t>
            </a:r>
            <a:r>
              <a:rPr lang="tr-TR" dirty="0"/>
              <a:t> Makine diline en yakın olan dil; düşük seviyeli programlama sağlar.</a:t>
            </a:r>
          </a:p>
          <a:p>
            <a:pPr lvl="0"/>
            <a:r>
              <a:rPr lang="tr-TR" b="1" dirty="0"/>
              <a:t>C (1972):</a:t>
            </a:r>
            <a:r>
              <a:rPr lang="tr-TR" dirty="0"/>
              <a:t> Sistem yazılımı geliştirmek için kullanılır; UNIX işletim sistemi bu dilde yazılmıştır.</a:t>
            </a:r>
          </a:p>
          <a:p>
            <a:endParaRPr lang="tr-TR" dirty="0"/>
          </a:p>
        </p:txBody>
      </p:sp>
      <p:pic>
        <p:nvPicPr>
          <p:cNvPr id="134146" name="Picture 2" descr="What is Assembly Language? — Limeup"/>
          <p:cNvPicPr>
            <a:picLocks noChangeAspect="1" noChangeArrowheads="1"/>
          </p:cNvPicPr>
          <p:nvPr/>
        </p:nvPicPr>
        <p:blipFill>
          <a:blip r:embed="rId2"/>
          <a:srcRect/>
          <a:stretch>
            <a:fillRect/>
          </a:stretch>
        </p:blipFill>
        <p:spPr bwMode="auto">
          <a:xfrm>
            <a:off x="353274" y="4214818"/>
            <a:ext cx="3504324" cy="2357454"/>
          </a:xfrm>
          <a:prstGeom prst="rect">
            <a:avLst/>
          </a:prstGeom>
          <a:noFill/>
        </p:spPr>
      </p:pic>
      <p:sp>
        <p:nvSpPr>
          <p:cNvPr id="134148" name="AutoShape 4" descr="Unix vs. Linux: Apa Perbedaannya? - Teknolog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4150" name="Picture 6" descr="The Unix Wars: A Chronicle of Conquest and Fragmentation 🚀🔗"/>
          <p:cNvPicPr>
            <a:picLocks noChangeAspect="1" noChangeArrowheads="1"/>
          </p:cNvPicPr>
          <p:nvPr/>
        </p:nvPicPr>
        <p:blipFill>
          <a:blip r:embed="rId3" cstate="print"/>
          <a:srcRect/>
          <a:stretch>
            <a:fillRect/>
          </a:stretch>
        </p:blipFill>
        <p:spPr bwMode="auto">
          <a:xfrm>
            <a:off x="4000496" y="4330904"/>
            <a:ext cx="3857652" cy="21699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758138" cy="5768997"/>
          </a:xfrm>
        </p:spPr>
        <p:txBody>
          <a:bodyPr>
            <a:normAutofit/>
          </a:bodyPr>
          <a:lstStyle/>
          <a:p>
            <a:r>
              <a:rPr lang="tr-TR" b="1" dirty="0" smtClean="0"/>
              <a:t>Programlama</a:t>
            </a:r>
            <a:r>
              <a:rPr lang="tr-TR" dirty="0"/>
              <a:t>, bilgisayarlara ve diğer elektronik cihazlara belirli görevleri yerine getirmeleri için komutlar veren bir süreçtir. Bu komutlar, bilgisayarların anlayabileceği bir dizi talimat olarak yazılır ve </a:t>
            </a:r>
            <a:r>
              <a:rPr lang="tr-TR" b="1" dirty="0"/>
              <a:t>programlama dilleri</a:t>
            </a:r>
            <a:r>
              <a:rPr lang="tr-TR" dirty="0"/>
              <a:t> kullanılarak kodlanır.</a:t>
            </a:r>
          </a:p>
          <a:p>
            <a:endParaRPr lang="tr-TR" dirty="0"/>
          </a:p>
        </p:txBody>
      </p:sp>
      <p:pic>
        <p:nvPicPr>
          <p:cNvPr id="142338" name="Picture 2" descr="2021 Yılında Öğrenilecek En Popüler 10 Programlama Dili | Uzaktan Eğitim"/>
          <p:cNvPicPr>
            <a:picLocks noChangeAspect="1" noChangeArrowheads="1"/>
          </p:cNvPicPr>
          <p:nvPr/>
        </p:nvPicPr>
        <p:blipFill>
          <a:blip r:embed="rId2"/>
          <a:srcRect/>
          <a:stretch>
            <a:fillRect/>
          </a:stretch>
        </p:blipFill>
        <p:spPr bwMode="auto">
          <a:xfrm>
            <a:off x="1000100" y="3286124"/>
            <a:ext cx="6119802" cy="344238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a) Akış Diyagramı Kavramı</a:t>
            </a:r>
            <a:endParaRPr lang="tr-TR" dirty="0"/>
          </a:p>
        </p:txBody>
      </p:sp>
      <p:sp>
        <p:nvSpPr>
          <p:cNvPr id="3" name="2 İçerik Yer Tutucusu"/>
          <p:cNvSpPr>
            <a:spLocks noGrp="1"/>
          </p:cNvSpPr>
          <p:nvPr>
            <p:ph idx="1"/>
          </p:nvPr>
        </p:nvSpPr>
        <p:spPr/>
        <p:txBody>
          <a:bodyPr>
            <a:normAutofit/>
          </a:bodyPr>
          <a:lstStyle/>
          <a:p>
            <a:r>
              <a:rPr lang="tr-TR" b="1" dirty="0" smtClean="0"/>
              <a:t>Akış </a:t>
            </a:r>
            <a:r>
              <a:rPr lang="tr-TR" b="1" dirty="0"/>
              <a:t>diyagramı</a:t>
            </a:r>
            <a:r>
              <a:rPr lang="tr-TR" dirty="0"/>
              <a:t>, bir süreci veya algoritmayı adım adım açıklayan, genellikle sembollerle ifade edilen bir görseldir. Akış diyagramları, işlemlerin, kararların ve başlangıç/bitiş noktalarının sembollerle gösterildiği şemalardır. Bu diyagramlar, bir problemin çözümü için izlenmesi gereken adımları açık ve net bir şekilde görselleştirir.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b="1" dirty="0" smtClean="0"/>
              <a:t>Temel Akış Diyagramı Sembolleri:</a:t>
            </a:r>
            <a:endParaRPr lang="tr-TR" dirty="0" smtClean="0"/>
          </a:p>
          <a:p>
            <a:pPr lvl="1"/>
            <a:r>
              <a:rPr lang="tr-TR" b="1" dirty="0" smtClean="0"/>
              <a:t>Oval (Başlangıç/Bitiş):</a:t>
            </a:r>
            <a:r>
              <a:rPr lang="tr-TR" dirty="0" smtClean="0"/>
              <a:t> Akışın başladığı ve bittiği noktaları gösterir.</a:t>
            </a:r>
          </a:p>
          <a:p>
            <a:pPr lvl="1"/>
            <a:r>
              <a:rPr lang="tr-TR" b="1" dirty="0" smtClean="0"/>
              <a:t>Dikdörtgen (İşlem):</a:t>
            </a:r>
            <a:r>
              <a:rPr lang="tr-TR" dirty="0" smtClean="0"/>
              <a:t> Gerçekleştirilecek bir işlemi ifade eder.</a:t>
            </a:r>
          </a:p>
          <a:p>
            <a:pPr lvl="1"/>
            <a:r>
              <a:rPr lang="tr-TR" b="1" dirty="0" smtClean="0"/>
              <a:t>Paralelkenar (Girdi/Çıktı):</a:t>
            </a:r>
            <a:r>
              <a:rPr lang="tr-TR" dirty="0" smtClean="0"/>
              <a:t> Girdi alınan veya çıktı verilen adımları temsil eder.</a:t>
            </a:r>
          </a:p>
          <a:p>
            <a:pPr lvl="1"/>
            <a:r>
              <a:rPr lang="tr-TR" b="1" dirty="0" smtClean="0"/>
              <a:t>Eşkenar Dörtgen (Karar):</a:t>
            </a:r>
            <a:r>
              <a:rPr lang="tr-TR" dirty="0" smtClean="0"/>
              <a:t> Bir seçim veya koşullu durumun olduğu yerlerde kullanılır.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t>Örnek Akış Diyagramı:</a:t>
            </a:r>
            <a:endParaRPr lang="tr-TR" dirty="0" smtClean="0"/>
          </a:p>
          <a:p>
            <a:pPr lvl="0"/>
            <a:r>
              <a:rPr lang="tr-TR" dirty="0" smtClean="0"/>
              <a:t>Bir sayının karesini hesaplayan algoritma ve  akış diyagramı: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Düz Yazı İle</a:t>
            </a:r>
            <a:endParaRPr lang="tr-TR" dirty="0"/>
          </a:p>
        </p:txBody>
      </p:sp>
      <p:sp>
        <p:nvSpPr>
          <p:cNvPr id="3" name="2 İçerik Yer Tutucusu"/>
          <p:cNvSpPr>
            <a:spLocks noGrp="1"/>
          </p:cNvSpPr>
          <p:nvPr>
            <p:ph idx="1"/>
          </p:nvPr>
        </p:nvSpPr>
        <p:spPr/>
        <p:txBody>
          <a:bodyPr/>
          <a:lstStyle/>
          <a:p>
            <a:pPr marL="514350" indent="-514350">
              <a:buAutoNum type="arabicPeriod"/>
            </a:pPr>
            <a:r>
              <a:rPr lang="tr-TR" dirty="0" smtClean="0"/>
              <a:t>Adım: Başla</a:t>
            </a:r>
          </a:p>
          <a:p>
            <a:pPr marL="514350" indent="-514350">
              <a:buAutoNum type="arabicPeriod"/>
            </a:pPr>
            <a:r>
              <a:rPr lang="tr-TR" dirty="0" smtClean="0"/>
              <a:t>Adım: Sayıyı giriniz</a:t>
            </a:r>
          </a:p>
          <a:p>
            <a:pPr marL="514350" indent="-514350">
              <a:buAutoNum type="arabicPeriod"/>
            </a:pPr>
            <a:r>
              <a:rPr lang="tr-TR" dirty="0" smtClean="0"/>
              <a:t>Adım: Sayıyı kendisiyle çarp</a:t>
            </a:r>
          </a:p>
          <a:p>
            <a:pPr marL="514350" indent="-514350">
              <a:buAutoNum type="arabicPeriod"/>
            </a:pPr>
            <a:r>
              <a:rPr lang="tr-TR" dirty="0" smtClean="0"/>
              <a:t>Adım: Sonucu ekrana yaz</a:t>
            </a:r>
          </a:p>
          <a:p>
            <a:pPr marL="514350" indent="-514350">
              <a:buAutoNum type="arabicPeriod"/>
            </a:pPr>
            <a:r>
              <a:rPr lang="tr-TR" dirty="0" smtClean="0"/>
              <a:t>Adım: Bitir</a:t>
            </a:r>
          </a:p>
          <a:p>
            <a:pPr marL="514350" indent="-514350">
              <a:buAutoNum type="arabicPeriod"/>
            </a:pP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Pseudo</a:t>
            </a:r>
            <a:r>
              <a:rPr lang="tr-TR" dirty="0" smtClean="0"/>
              <a:t> Kod İle</a:t>
            </a:r>
            <a:endParaRPr lang="tr-TR" dirty="0"/>
          </a:p>
        </p:txBody>
      </p:sp>
      <p:sp>
        <p:nvSpPr>
          <p:cNvPr id="3" name="2 İçerik Yer Tutucusu"/>
          <p:cNvSpPr>
            <a:spLocks noGrp="1"/>
          </p:cNvSpPr>
          <p:nvPr>
            <p:ph idx="1"/>
          </p:nvPr>
        </p:nvSpPr>
        <p:spPr/>
        <p:txBody>
          <a:bodyPr/>
          <a:lstStyle/>
          <a:p>
            <a:r>
              <a:rPr lang="tr-TR" dirty="0" smtClean="0"/>
              <a:t>A1: Başla</a:t>
            </a:r>
          </a:p>
          <a:p>
            <a:r>
              <a:rPr lang="tr-TR" dirty="0" smtClean="0"/>
              <a:t>A2: </a:t>
            </a:r>
            <a:r>
              <a:rPr lang="tr-TR" dirty="0" err="1" smtClean="0"/>
              <a:t>sayi</a:t>
            </a:r>
            <a:r>
              <a:rPr lang="tr-TR" dirty="0" smtClean="0"/>
              <a:t> oku</a:t>
            </a:r>
          </a:p>
          <a:p>
            <a:r>
              <a:rPr lang="tr-TR" dirty="0" smtClean="0"/>
              <a:t>A3: </a:t>
            </a:r>
            <a:r>
              <a:rPr lang="tr-TR" dirty="0" err="1" smtClean="0"/>
              <a:t>sonuc</a:t>
            </a:r>
            <a:r>
              <a:rPr lang="tr-TR" dirty="0" smtClean="0"/>
              <a:t>=</a:t>
            </a:r>
            <a:r>
              <a:rPr lang="tr-TR" dirty="0" err="1" smtClean="0"/>
              <a:t>sayi</a:t>
            </a:r>
            <a:r>
              <a:rPr lang="tr-TR" dirty="0" smtClean="0"/>
              <a:t>*</a:t>
            </a:r>
            <a:r>
              <a:rPr lang="tr-TR" dirty="0" err="1" smtClean="0"/>
              <a:t>sayi</a:t>
            </a:r>
            <a:endParaRPr lang="tr-TR" dirty="0" smtClean="0"/>
          </a:p>
          <a:p>
            <a:r>
              <a:rPr lang="tr-TR" dirty="0" smtClean="0"/>
              <a:t>A4: yaz </a:t>
            </a:r>
            <a:r>
              <a:rPr lang="tr-TR" dirty="0" err="1" smtClean="0"/>
              <a:t>sonuc</a:t>
            </a:r>
            <a:endParaRPr lang="tr-TR" dirty="0" smtClean="0"/>
          </a:p>
          <a:p>
            <a:r>
              <a:rPr lang="tr-TR" dirty="0" smtClean="0"/>
              <a:t>A5: Bitir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1"/>
            <a:r>
              <a:rPr lang="tr-TR" b="1" dirty="0" smtClean="0"/>
              <a:t>Başla</a:t>
            </a:r>
            <a:r>
              <a:rPr lang="tr-TR" dirty="0" smtClean="0"/>
              <a:t> (Oval)</a:t>
            </a:r>
          </a:p>
          <a:p>
            <a:pPr lvl="1"/>
            <a:r>
              <a:rPr lang="tr-TR" dirty="0" smtClean="0"/>
              <a:t>Sayıyı al (Paralelkenar)</a:t>
            </a:r>
          </a:p>
          <a:p>
            <a:pPr lvl="1"/>
            <a:r>
              <a:rPr lang="tr-TR" dirty="0" smtClean="0"/>
              <a:t>Sayıyı kendisiyle çarp (Dikdörtgen)</a:t>
            </a:r>
          </a:p>
          <a:p>
            <a:pPr lvl="1"/>
            <a:r>
              <a:rPr lang="tr-TR" dirty="0" smtClean="0"/>
              <a:t>Sonucu göster (Paralelkenar)</a:t>
            </a:r>
          </a:p>
          <a:p>
            <a:pPr lvl="1"/>
            <a:r>
              <a:rPr lang="tr-TR" b="1" dirty="0" smtClean="0"/>
              <a:t>Bitiş</a:t>
            </a:r>
            <a:r>
              <a:rPr lang="tr-TR" dirty="0" smtClean="0"/>
              <a:t> (Oval)</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b) Karmaşık Problemlerin Çözümünde Akış Diyagramlarının Avantajları</a:t>
            </a:r>
            <a:endParaRPr lang="tr-TR" sz="2800" dirty="0"/>
          </a:p>
        </p:txBody>
      </p:sp>
      <p:sp>
        <p:nvSpPr>
          <p:cNvPr id="3" name="2 İçerik Yer Tutucusu"/>
          <p:cNvSpPr>
            <a:spLocks noGrp="1"/>
          </p:cNvSpPr>
          <p:nvPr>
            <p:ph idx="1"/>
          </p:nvPr>
        </p:nvSpPr>
        <p:spPr/>
        <p:txBody>
          <a:bodyPr>
            <a:normAutofit/>
          </a:bodyPr>
          <a:lstStyle/>
          <a:p>
            <a:r>
              <a:rPr lang="tr-TR" dirty="0" smtClean="0"/>
              <a:t>Karmaşık </a:t>
            </a:r>
            <a:r>
              <a:rPr lang="tr-TR" dirty="0"/>
              <a:t>bir problemi çözmeye çalışırken, o problemi küçük ve yönetilebilir adımlara bölmek çok önemlidir. Akış diyagramları, bu adımların görselleştirilmesine ve sürecin anlaşılmasına büyük katkı sağlar. Akış diyagramları şu avantajları sunar:</a:t>
            </a:r>
          </a:p>
          <a:p>
            <a:pPr lvl="0"/>
            <a:r>
              <a:rPr lang="tr-TR" b="1" dirty="0"/>
              <a:t>Adımları Netleştirir:</a:t>
            </a:r>
            <a:r>
              <a:rPr lang="tr-TR" dirty="0"/>
              <a:t> Her adımın sırasını ve işlevini açıkça gösterir, bu da daha sistematik bir çözüm geliştirmeyi sağlar.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4846320"/>
          </a:xfrm>
        </p:spPr>
        <p:txBody>
          <a:bodyPr>
            <a:normAutofit/>
          </a:bodyPr>
          <a:lstStyle/>
          <a:p>
            <a:pPr lvl="0"/>
            <a:r>
              <a:rPr lang="tr-TR" b="1" dirty="0" smtClean="0"/>
              <a:t>Karmaşıklığı Azaltır:</a:t>
            </a:r>
            <a:r>
              <a:rPr lang="tr-TR" dirty="0" smtClean="0"/>
              <a:t> Büyük ve karmaşık süreçler, akış diyagramıyla daha basit ve anlaşılır hale gelir. Bu sayede her bir alt adımı görmek kolaylaşır.</a:t>
            </a:r>
          </a:p>
          <a:p>
            <a:pPr lvl="0"/>
            <a:r>
              <a:rPr lang="tr-TR" b="1" dirty="0" smtClean="0"/>
              <a:t>İş Birliği Kolaylığı:</a:t>
            </a:r>
            <a:r>
              <a:rPr lang="tr-TR" dirty="0" smtClean="0"/>
              <a:t> Akış diyagramı, ekibin tüm üyeleri tarafından aynı şekilde anlaşılabilir, bu da iş birliğini ve iletişimi kolaylaştırır.</a:t>
            </a:r>
          </a:p>
          <a:p>
            <a:endParaRPr lang="tr-TR" dirty="0"/>
          </a:p>
        </p:txBody>
      </p:sp>
      <p:pic>
        <p:nvPicPr>
          <p:cNvPr id="154626" name="Picture 2" descr="https://upload.wikimedia.org/wikipedia/commons/thumb/a/ac/LampFlowchart_tr.svg/240px-LampFlowchart_tr.svg.png"/>
          <p:cNvPicPr>
            <a:picLocks noChangeAspect="1" noChangeArrowheads="1"/>
          </p:cNvPicPr>
          <p:nvPr/>
        </p:nvPicPr>
        <p:blipFill>
          <a:blip r:embed="rId2"/>
          <a:srcRect/>
          <a:stretch>
            <a:fillRect/>
          </a:stretch>
        </p:blipFill>
        <p:spPr bwMode="auto">
          <a:xfrm>
            <a:off x="2571752" y="3286124"/>
            <a:ext cx="2571752" cy="351472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b="1" dirty="0" smtClean="0"/>
              <a:t>Örnek:</a:t>
            </a:r>
            <a:r>
              <a:rPr lang="tr-TR" dirty="0" smtClean="0"/>
              <a:t> Bir ATM makinesinden para çekme sürecini açıklayan bir akış diyagramı, işlemin her adımını (kartı yerleştirme, şifre girme, işlem seçme, para çekme) net bir şekilde gösterir. Böylece sistemin nasıl çalıştığı kolayca anlaşılabilir ve geliştirme sürecinde hata riski azaltılır.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7239000" cy="4846320"/>
          </a:xfrm>
        </p:spPr>
        <p:txBody>
          <a:bodyPr/>
          <a:lstStyle/>
          <a:p>
            <a:r>
              <a:rPr lang="tr-TR" dirty="0" smtClean="0"/>
              <a:t>Programlamada, bir problemi çözmek veya bir görevi gerçekleştirmek için izlenen adımların mantıklı ve sıralı bir şekilde kodlanması gerekir. Bu kodlar, bilgisayarın hafızasında çalıştırılarak programların doğru ve verimli çalışmasını sağlar.</a:t>
            </a:r>
          </a:p>
          <a:p>
            <a:endParaRPr lang="tr-TR" dirty="0"/>
          </a:p>
        </p:txBody>
      </p:sp>
      <p:pic>
        <p:nvPicPr>
          <p:cNvPr id="99330" name="Picture 2" descr="İşte 2022'nin En Popüler Programlama Dilleri! | by Türkiye Açık Kaynak  Platformu | Medium"/>
          <p:cNvPicPr>
            <a:picLocks noChangeAspect="1" noChangeArrowheads="1"/>
          </p:cNvPicPr>
          <p:nvPr/>
        </p:nvPicPr>
        <p:blipFill>
          <a:blip r:embed="rId2"/>
          <a:srcRect/>
          <a:stretch>
            <a:fillRect/>
          </a:stretch>
        </p:blipFill>
        <p:spPr bwMode="auto">
          <a:xfrm>
            <a:off x="857224" y="3000372"/>
            <a:ext cx="6272973" cy="333094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239000" cy="1143000"/>
          </a:xfrm>
        </p:spPr>
        <p:txBody>
          <a:bodyPr>
            <a:normAutofit/>
          </a:bodyPr>
          <a:lstStyle/>
          <a:p>
            <a:r>
              <a:rPr lang="tr-TR" sz="2800" b="1" dirty="0" smtClean="0"/>
              <a:t>c) Akış Diyagramlarında Standart Semboller Kullanmanın Önemi</a:t>
            </a:r>
            <a:endParaRPr lang="tr-TR" sz="2800" dirty="0"/>
          </a:p>
        </p:txBody>
      </p:sp>
      <p:sp>
        <p:nvSpPr>
          <p:cNvPr id="3" name="2 İçerik Yer Tutucusu"/>
          <p:cNvSpPr>
            <a:spLocks noGrp="1"/>
          </p:cNvSpPr>
          <p:nvPr>
            <p:ph idx="1"/>
          </p:nvPr>
        </p:nvSpPr>
        <p:spPr>
          <a:xfrm>
            <a:off x="457200" y="1303341"/>
            <a:ext cx="7686700" cy="5054617"/>
          </a:xfrm>
        </p:spPr>
        <p:txBody>
          <a:bodyPr>
            <a:normAutofit/>
          </a:bodyPr>
          <a:lstStyle/>
          <a:p>
            <a:r>
              <a:rPr lang="tr-TR" dirty="0" smtClean="0"/>
              <a:t>Akış </a:t>
            </a:r>
            <a:r>
              <a:rPr lang="tr-TR" dirty="0"/>
              <a:t>diyagramları tasarlanırken, her adımın anlamını doğru ve standart sembollerle ifade etmek çok önemlidir. Çünkü bu semboller, diyagramı gören herkesin aynı anlamı çıkarabilmesini sağlar. Standart semboller, anlaşılır ve evrensel bir dil yaratır, böylece süreçlerin doğru yorumlanması mümkün olur.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4846320"/>
          </a:xfrm>
        </p:spPr>
        <p:txBody>
          <a:bodyPr>
            <a:normAutofit fontScale="92500" lnSpcReduction="10000"/>
          </a:bodyPr>
          <a:lstStyle/>
          <a:p>
            <a:pPr lvl="0"/>
            <a:r>
              <a:rPr lang="tr-TR" b="1" dirty="0" smtClean="0"/>
              <a:t>Standart Semboller:</a:t>
            </a:r>
            <a:endParaRPr lang="tr-TR" dirty="0" smtClean="0"/>
          </a:p>
          <a:p>
            <a:pPr lvl="1"/>
            <a:r>
              <a:rPr lang="tr-TR" b="1" dirty="0" smtClean="0"/>
              <a:t>Başlangıç/Bitiş (Oval):</a:t>
            </a:r>
            <a:r>
              <a:rPr lang="tr-TR" dirty="0" smtClean="0"/>
              <a:t> Sürecin başlama ve bitiş noktalarını gösterir.</a:t>
            </a:r>
          </a:p>
          <a:p>
            <a:pPr lvl="1"/>
            <a:r>
              <a:rPr lang="tr-TR" b="1" dirty="0" smtClean="0"/>
              <a:t>İşlem (Dikdörtgen):</a:t>
            </a:r>
            <a:r>
              <a:rPr lang="tr-TR" dirty="0" smtClean="0"/>
              <a:t> Bir işlemin gerçekleştiği adımı ifade eder.</a:t>
            </a:r>
          </a:p>
          <a:p>
            <a:pPr lvl="1"/>
            <a:r>
              <a:rPr lang="tr-TR" b="1" dirty="0" smtClean="0"/>
              <a:t>Girdi/Çıktı (Paralelkenar):</a:t>
            </a:r>
            <a:r>
              <a:rPr lang="tr-TR" dirty="0" smtClean="0"/>
              <a:t> Girdi alınan veya çıktı verilen adımlar.</a:t>
            </a:r>
          </a:p>
          <a:p>
            <a:pPr lvl="1"/>
            <a:r>
              <a:rPr lang="tr-TR" b="1" dirty="0" smtClean="0"/>
              <a:t>Karar (Eşkenar Dörtgen):</a:t>
            </a:r>
            <a:r>
              <a:rPr lang="tr-TR" dirty="0" smtClean="0"/>
              <a:t> Bir koşulun kontrol edildiği, evet/hayır kararının verildiği adımlar.</a:t>
            </a:r>
          </a:p>
          <a:p>
            <a:r>
              <a:rPr lang="tr-TR" b="1" dirty="0" smtClean="0"/>
              <a:t>Örnek:</a:t>
            </a:r>
            <a:r>
              <a:rPr lang="tr-TR" dirty="0" smtClean="0"/>
              <a:t> Eğer bir karar adımını "dikdörtgen" yerine yanlışlıkla "oval" ile gösterirseniz, bu adımın bir işlem mi yoksa bir karar mı olduğu konusunda karışıklık olabilir. Bu yüzden sembolleri doğru kullanmak, akışın anlaşılmasını kolaylaştırır.</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500" b="1" dirty="0" smtClean="0"/>
              <a:t>ç) Akış Diyagramlarının Programın Akışını ve Hatalarını Bulmadaki Kolaylığı</a:t>
            </a:r>
            <a:endParaRPr lang="tr-TR" sz="2500" dirty="0"/>
          </a:p>
        </p:txBody>
      </p:sp>
      <p:sp>
        <p:nvSpPr>
          <p:cNvPr id="3" name="2 İçerik Yer Tutucusu"/>
          <p:cNvSpPr>
            <a:spLocks noGrp="1"/>
          </p:cNvSpPr>
          <p:nvPr>
            <p:ph idx="1"/>
          </p:nvPr>
        </p:nvSpPr>
        <p:spPr/>
        <p:txBody>
          <a:bodyPr>
            <a:normAutofit/>
          </a:bodyPr>
          <a:lstStyle/>
          <a:p>
            <a:r>
              <a:rPr lang="tr-TR" dirty="0" smtClean="0"/>
              <a:t>Bir </a:t>
            </a:r>
            <a:r>
              <a:rPr lang="tr-TR" dirty="0"/>
              <a:t>programın akışını adım adım görmek ve sürecin doğru işleyip işlemediğini kontrol etmek için akış diyagramları oldukça kullanışlıdır. </a:t>
            </a:r>
            <a:endParaRPr lang="tr-TR" dirty="0" smtClean="0"/>
          </a:p>
          <a:p>
            <a:endParaRPr lang="tr-TR" dirty="0" smtClean="0"/>
          </a:p>
          <a:p>
            <a:r>
              <a:rPr lang="tr-TR" dirty="0" smtClean="0"/>
              <a:t>Programın </a:t>
            </a:r>
            <a:r>
              <a:rPr lang="tr-TR" dirty="0"/>
              <a:t>mantıksal yapısını görselleştirerek, olası hataları tespit etmeyi kolaylaştırır. Özellikle karmaşık projelerde, süreçteki aksaklıkları ve hatalı adımları akış diyagramı sayesinde daha hızlı bulabilirsiniz.</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4846320"/>
          </a:xfrm>
        </p:spPr>
        <p:txBody>
          <a:bodyPr>
            <a:normAutofit fontScale="92500" lnSpcReduction="20000"/>
          </a:bodyPr>
          <a:lstStyle/>
          <a:p>
            <a:pPr lvl="0"/>
            <a:r>
              <a:rPr lang="tr-TR" b="1" dirty="0" smtClean="0"/>
              <a:t>Hata Tespitinde Akış Diyagramı:</a:t>
            </a:r>
            <a:endParaRPr lang="tr-TR" dirty="0" smtClean="0"/>
          </a:p>
          <a:p>
            <a:pPr lvl="0"/>
            <a:r>
              <a:rPr lang="tr-TR" dirty="0" smtClean="0"/>
              <a:t>Eğer bir program doğru sonuç vermiyorsa, akış diyagramını inceleyerek hangi adımın hatalı olduğunu kolayca bulabilirsiniz. Diyagramda eksik ya da yanlış adımlar varsa, hemen fark edilir ve düzeltilebilir.</a:t>
            </a:r>
          </a:p>
          <a:p>
            <a:pPr lvl="0"/>
            <a:r>
              <a:rPr lang="tr-TR" b="1" dirty="0" smtClean="0"/>
              <a:t>Örnek:</a:t>
            </a:r>
            <a:r>
              <a:rPr lang="tr-TR" dirty="0" smtClean="0"/>
              <a:t/>
            </a:r>
            <a:br>
              <a:rPr lang="tr-TR" dirty="0" smtClean="0"/>
            </a:br>
            <a:r>
              <a:rPr lang="tr-TR" dirty="0" smtClean="0"/>
              <a:t>Bir sipariş takip sistemi tasarlarken, sipariş alımından teslimata kadar her adımı bir akış diyagramı ile gösterirseniz, bir hata olduğunda (örneğin siparişin yanlış işlenmesi) sorunun hangi adımda ortaya çıktığını görsel olarak belirleyebilir ve çözüm için o adımı düzeltebilirsiniz.</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785934"/>
            <a:ext cx="7239000" cy="1143000"/>
          </a:xfrm>
        </p:spPr>
        <p:txBody>
          <a:bodyPr>
            <a:normAutofit/>
          </a:bodyPr>
          <a:lstStyle/>
          <a:p>
            <a:r>
              <a:rPr lang="tr-TR" sz="3600" b="1" dirty="0"/>
              <a:t>Temel Akış Diyagramı Şekilleri ve Elemanları</a:t>
            </a:r>
            <a:endParaRPr lang="tr-TR" sz="3600" dirty="0"/>
          </a:p>
        </p:txBody>
      </p:sp>
      <p:sp>
        <p:nvSpPr>
          <p:cNvPr id="3" name="2 İçerik Yer Tutucusu"/>
          <p:cNvSpPr>
            <a:spLocks noGrp="1"/>
          </p:cNvSpPr>
          <p:nvPr>
            <p:ph idx="1"/>
          </p:nvPr>
        </p:nvSpPr>
        <p:spPr>
          <a:xfrm>
            <a:off x="457200" y="3017853"/>
            <a:ext cx="7758138" cy="1839907"/>
          </a:xfrm>
        </p:spPr>
        <p:txBody>
          <a:bodyPr>
            <a:normAutofit/>
          </a:bodyPr>
          <a:lstStyle/>
          <a:p>
            <a:r>
              <a:rPr lang="tr-TR" sz="2000" b="1" dirty="0" smtClean="0"/>
              <a:t>a) Temel Akış Diyagramı Şekilleri ve Anlamları</a:t>
            </a:r>
            <a:endParaRPr lang="tr-TR" sz="2000" dirty="0" smtClean="0"/>
          </a:p>
          <a:p>
            <a:r>
              <a:rPr lang="tr-TR" sz="2000" dirty="0" smtClean="0"/>
              <a:t>Öncelikle </a:t>
            </a:r>
            <a:r>
              <a:rPr lang="tr-TR" sz="2000" dirty="0"/>
              <a:t>temel sembollerin ne olduğunu ve nasıl kullanıldığını anlamamız gerekir:</a:t>
            </a:r>
          </a:p>
          <a:p>
            <a:pPr>
              <a:buNone/>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58722" name="Picture 2"/>
          <p:cNvPicPr>
            <a:picLocks noChangeAspect="1" noChangeArrowheads="1"/>
          </p:cNvPicPr>
          <p:nvPr/>
        </p:nvPicPr>
        <p:blipFill>
          <a:blip r:embed="rId2"/>
          <a:srcRect/>
          <a:stretch>
            <a:fillRect/>
          </a:stretch>
        </p:blipFill>
        <p:spPr bwMode="auto">
          <a:xfrm>
            <a:off x="0" y="0"/>
            <a:ext cx="9144000" cy="575546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59746" name="Picture 2"/>
          <p:cNvPicPr>
            <a:picLocks noChangeAspect="1" noChangeArrowheads="1"/>
          </p:cNvPicPr>
          <p:nvPr/>
        </p:nvPicPr>
        <p:blipFill>
          <a:blip r:embed="rId2"/>
          <a:srcRect/>
          <a:stretch>
            <a:fillRect/>
          </a:stretch>
        </p:blipFill>
        <p:spPr bwMode="auto">
          <a:xfrm>
            <a:off x="0" y="-1"/>
            <a:ext cx="9144000" cy="51793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0770" name="Picture 2"/>
          <p:cNvPicPr>
            <a:picLocks noChangeAspect="1" noChangeArrowheads="1"/>
          </p:cNvPicPr>
          <p:nvPr/>
        </p:nvPicPr>
        <p:blipFill>
          <a:blip r:embed="rId2"/>
          <a:srcRect/>
          <a:stretch>
            <a:fillRect/>
          </a:stretch>
        </p:blipFill>
        <p:spPr bwMode="auto">
          <a:xfrm>
            <a:off x="-1" y="0"/>
            <a:ext cx="9119611" cy="52149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1794" name="Picture 2"/>
          <p:cNvPicPr>
            <a:picLocks noChangeAspect="1" noChangeArrowheads="1"/>
          </p:cNvPicPr>
          <p:nvPr/>
        </p:nvPicPr>
        <p:blipFill>
          <a:blip r:embed="rId2"/>
          <a:srcRect/>
          <a:stretch>
            <a:fillRect/>
          </a:stretch>
        </p:blipFill>
        <p:spPr bwMode="auto">
          <a:xfrm>
            <a:off x="0" y="-1"/>
            <a:ext cx="9144000" cy="550301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758138" cy="5840435"/>
          </a:xfrm>
        </p:spPr>
        <p:txBody>
          <a:bodyPr>
            <a:normAutofit/>
          </a:bodyPr>
          <a:lstStyle/>
          <a:p>
            <a:pPr lvl="0"/>
            <a:r>
              <a:rPr lang="tr-TR" b="1" dirty="0" smtClean="0"/>
              <a:t>Programlama Dilleri:</a:t>
            </a:r>
            <a:r>
              <a:rPr lang="tr-TR" dirty="0" smtClean="0"/>
              <a:t> C++, Java, </a:t>
            </a:r>
            <a:r>
              <a:rPr lang="tr-TR" dirty="0" err="1" smtClean="0"/>
              <a:t>Python</a:t>
            </a:r>
            <a:r>
              <a:rPr lang="tr-TR" dirty="0" smtClean="0"/>
              <a:t>, </a:t>
            </a:r>
            <a:r>
              <a:rPr lang="tr-TR" dirty="0" err="1" smtClean="0"/>
              <a:t>JavaScript</a:t>
            </a:r>
            <a:r>
              <a:rPr lang="tr-TR" dirty="0" smtClean="0"/>
              <a:t> gibi çeşitli programlama dilleri, programların yazılmasında kullanılır. Her dilin kendine özgü sözdizimi (</a:t>
            </a:r>
            <a:r>
              <a:rPr lang="tr-TR" dirty="0" err="1" smtClean="0"/>
              <a:t>syntax</a:t>
            </a:r>
            <a:r>
              <a:rPr lang="tr-TR" dirty="0" smtClean="0"/>
              <a:t>) ve kuralları vardır.</a:t>
            </a:r>
          </a:p>
          <a:p>
            <a:pPr lvl="0"/>
            <a:r>
              <a:rPr lang="tr-TR" b="1" dirty="0" smtClean="0"/>
              <a:t>Örnek:</a:t>
            </a:r>
            <a:r>
              <a:rPr lang="tr-TR" dirty="0" smtClean="0"/>
              <a:t> Bir programcı, bir e-ticaret sitesinde bir ürün arama özelliğini programlarken, kullanıcıdan alınan ürün adını arayarak sonuçları ekrana getiren bir kod yazar.</a:t>
            </a:r>
          </a:p>
          <a:p>
            <a:endParaRPr lang="tr-TR" dirty="0"/>
          </a:p>
        </p:txBody>
      </p:sp>
      <p:pic>
        <p:nvPicPr>
          <p:cNvPr id="106498" name="Picture 2" descr="Programlama Nedir? Programlama Dilleri Nelerdir? – FundoMundo Keşfet"/>
          <p:cNvPicPr>
            <a:picLocks noChangeAspect="1" noChangeArrowheads="1"/>
          </p:cNvPicPr>
          <p:nvPr/>
        </p:nvPicPr>
        <p:blipFill>
          <a:blip r:embed="rId2"/>
          <a:srcRect/>
          <a:stretch>
            <a:fillRect/>
          </a:stretch>
        </p:blipFill>
        <p:spPr bwMode="auto">
          <a:xfrm>
            <a:off x="3643306" y="4000504"/>
            <a:ext cx="3989392" cy="259310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2818" name="Picture 2"/>
          <p:cNvPicPr>
            <a:picLocks noChangeAspect="1" noChangeArrowheads="1"/>
          </p:cNvPicPr>
          <p:nvPr/>
        </p:nvPicPr>
        <p:blipFill>
          <a:blip r:embed="rId2"/>
          <a:srcRect/>
          <a:stretch>
            <a:fillRect/>
          </a:stretch>
        </p:blipFill>
        <p:spPr bwMode="auto">
          <a:xfrm>
            <a:off x="0" y="0"/>
            <a:ext cx="9144000" cy="550154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3842" name="Picture 2"/>
          <p:cNvPicPr>
            <a:picLocks noChangeAspect="1" noChangeArrowheads="1"/>
          </p:cNvPicPr>
          <p:nvPr/>
        </p:nvPicPr>
        <p:blipFill>
          <a:blip r:embed="rId2"/>
          <a:srcRect/>
          <a:stretch>
            <a:fillRect/>
          </a:stretch>
        </p:blipFill>
        <p:spPr bwMode="auto">
          <a:xfrm>
            <a:off x="-1" y="0"/>
            <a:ext cx="9210379" cy="557214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4866" name="Picture 2"/>
          <p:cNvPicPr>
            <a:picLocks noChangeAspect="1" noChangeArrowheads="1"/>
          </p:cNvPicPr>
          <p:nvPr/>
        </p:nvPicPr>
        <p:blipFill>
          <a:blip r:embed="rId2"/>
          <a:srcRect/>
          <a:stretch>
            <a:fillRect/>
          </a:stretch>
        </p:blipFill>
        <p:spPr bwMode="auto">
          <a:xfrm>
            <a:off x="0" y="0"/>
            <a:ext cx="9206144" cy="557214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t>Örnek Akış Diyagramı:</a:t>
            </a:r>
            <a:endParaRPr lang="tr-TR" dirty="0" smtClean="0"/>
          </a:p>
          <a:p>
            <a:pPr lvl="0"/>
            <a:r>
              <a:rPr lang="tr-TR" dirty="0" smtClean="0"/>
              <a:t>Bir sayının karesini hesaplayan algoritma ve  akış diyagramı:</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5891" name="Picture 3"/>
          <p:cNvPicPr>
            <a:picLocks noChangeAspect="1" noChangeArrowheads="1"/>
          </p:cNvPicPr>
          <p:nvPr/>
        </p:nvPicPr>
        <p:blipFill>
          <a:blip r:embed="rId2"/>
          <a:srcRect/>
          <a:stretch>
            <a:fillRect/>
          </a:stretch>
        </p:blipFill>
        <p:spPr bwMode="auto">
          <a:xfrm>
            <a:off x="2071670" y="-1"/>
            <a:ext cx="4214842" cy="7029809"/>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829576" cy="5768997"/>
          </a:xfrm>
        </p:spPr>
        <p:txBody>
          <a:bodyPr>
            <a:normAutofit lnSpcReduction="10000"/>
          </a:bodyPr>
          <a:lstStyle/>
          <a:p>
            <a:r>
              <a:rPr lang="tr-TR" b="1" dirty="0"/>
              <a:t>b) Akış Diyagramlarının Oklarla Bağlanması ve Yönün Belirlenmesi</a:t>
            </a:r>
          </a:p>
          <a:p>
            <a:r>
              <a:rPr lang="tr-TR" dirty="0"/>
              <a:t>Her akış diyagramı, semboller arasında oklarla bağlanır ve işlem adımları belirli bir sırada gerçekleşir. Diyagramın soldan sağa veya yukarıdan aşağıya doğru ilerlemesi yaygındır. Ayrıca, karar noktalarında farklı yollar izlenebilir ve bu durum oklarla gösterilir.</a:t>
            </a:r>
          </a:p>
          <a:p>
            <a:pPr lvl="0"/>
            <a:r>
              <a:rPr lang="tr-TR" b="1" dirty="0"/>
              <a:t>Yönlendirme:</a:t>
            </a:r>
            <a:r>
              <a:rPr lang="tr-TR" dirty="0"/>
              <a:t> Oklar, işlemin hangi yönde devam edeceğini gösterir ve adımların doğru sırayla yapılmasını sağlar.</a:t>
            </a:r>
          </a:p>
          <a:p>
            <a:pPr lvl="0"/>
            <a:r>
              <a:rPr lang="tr-TR" b="1" dirty="0"/>
              <a:t>Karar Noktası:</a:t>
            </a:r>
            <a:r>
              <a:rPr lang="tr-TR" dirty="0"/>
              <a:t> Koşullu diyagramlarda, karar sembolünden çıkan oklar, evet/hayır veya doğru/yanlış gibi seçenekleri gösterebilir.</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7686700" cy="5768997"/>
          </a:xfrm>
        </p:spPr>
        <p:txBody>
          <a:bodyPr>
            <a:normAutofit/>
          </a:bodyPr>
          <a:lstStyle/>
          <a:p>
            <a:r>
              <a:rPr lang="tr-TR" b="1" dirty="0"/>
              <a:t>c) Akış Diyagramlarının Farklı İçerik ve Türleri</a:t>
            </a:r>
          </a:p>
          <a:p>
            <a:r>
              <a:rPr lang="tr-TR" dirty="0"/>
              <a:t>Akış diyagramları, kullanılan yapıya ve problemin doğasına göre üç farklı kategoride incelenebilir:</a:t>
            </a:r>
          </a:p>
          <a:p>
            <a:pPr lvl="0"/>
            <a:r>
              <a:rPr lang="tr-TR" b="1" dirty="0"/>
              <a:t>Doğrusal Akış Diyagramı:</a:t>
            </a:r>
            <a:r>
              <a:rPr lang="tr-TR" dirty="0"/>
              <a:t> Süreçler basit ve sabit bir sıra izler.</a:t>
            </a:r>
          </a:p>
          <a:p>
            <a:pPr lvl="0"/>
            <a:r>
              <a:rPr lang="tr-TR" b="1" dirty="0"/>
              <a:t>Mantıksal Akış Diyagramı:</a:t>
            </a:r>
            <a:r>
              <a:rPr lang="tr-TR" dirty="0"/>
              <a:t> Koşul içeren, kararlarla yön değiştiren diyagramlardır.</a:t>
            </a:r>
          </a:p>
          <a:p>
            <a:pPr lvl="0"/>
            <a:r>
              <a:rPr lang="tr-TR" b="1" dirty="0"/>
              <a:t>Döngü İçeren Akış Diyagramı:</a:t>
            </a:r>
            <a:r>
              <a:rPr lang="tr-TR" dirty="0"/>
              <a:t> Belirli bir işlem tekrarlandığında kullanılır, döngülerle ifade edilir.</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52"/>
            <a:ext cx="7686700" cy="5983311"/>
          </a:xfrm>
        </p:spPr>
        <p:txBody>
          <a:bodyPr>
            <a:normAutofit/>
          </a:bodyPr>
          <a:lstStyle/>
          <a:p>
            <a:r>
              <a:rPr lang="tr-TR" b="1" dirty="0"/>
              <a:t>2.10. Var Olan Bir Akış Diyagramını Okuyarak Problemi Kavrar</a:t>
            </a:r>
          </a:p>
          <a:p>
            <a:r>
              <a:rPr lang="tr-TR" dirty="0"/>
              <a:t>Bir akış diyagramı, belirli bir problemi çözmek için izlenen adımları gösterir. Var olan bir akış diyagramını doğru şekilde okuyabilmek, problemi anlamak ve çözüme ulaşmak açısından son derece önemlidir. Bu bölümde, bir akış diyagramındaki girdi ve çıktıları belirlemenin, diyagramın türünü tespit etmenin ve yapılan işlemleri sıralayarak doğru sonuca ulaşmanın nasıl yapılacağını inceleyeceğiz.</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6241446"/>
          </a:xfrm>
        </p:spPr>
        <p:txBody>
          <a:bodyPr>
            <a:normAutofit lnSpcReduction="10000"/>
          </a:bodyPr>
          <a:lstStyle/>
          <a:p>
            <a:r>
              <a:rPr lang="tr-TR" b="1" dirty="0" smtClean="0"/>
              <a:t>a) Akış Diyagramının Girdi ve Çıktılarını Belirlemek</a:t>
            </a:r>
          </a:p>
          <a:p>
            <a:r>
              <a:rPr lang="tr-TR" dirty="0" smtClean="0"/>
              <a:t>Her akış diyagramı, bir problemin çözümü için belirli girdiler (</a:t>
            </a:r>
            <a:r>
              <a:rPr lang="tr-TR" dirty="0" err="1" smtClean="0"/>
              <a:t>input</a:t>
            </a:r>
            <a:r>
              <a:rPr lang="tr-TR" dirty="0" smtClean="0"/>
              <a:t>) alır ve bu girdileri işleyerek belirli çıktılar (</a:t>
            </a:r>
            <a:r>
              <a:rPr lang="tr-TR" dirty="0" err="1" smtClean="0"/>
              <a:t>output</a:t>
            </a:r>
            <a:r>
              <a:rPr lang="tr-TR" dirty="0" smtClean="0"/>
              <a:t>) üretir. Var olan bir akış diyagramını okurken, öncelikle diyagramın hangi girdileri kullandığını ve hangi çıktıları ürettiğini anlamamız gerekir.</a:t>
            </a:r>
          </a:p>
          <a:p>
            <a:pPr lvl="0"/>
            <a:r>
              <a:rPr lang="tr-TR" b="1" dirty="0" smtClean="0"/>
              <a:t>Girdi (</a:t>
            </a:r>
            <a:r>
              <a:rPr lang="tr-TR" b="1" dirty="0" err="1" smtClean="0"/>
              <a:t>Input</a:t>
            </a:r>
            <a:r>
              <a:rPr lang="tr-TR" b="1" dirty="0" smtClean="0"/>
              <a:t>):</a:t>
            </a:r>
            <a:r>
              <a:rPr lang="tr-TR" dirty="0" smtClean="0"/>
              <a:t> Diyagramın başında kullanıcıdan veya sistemden alınan verilerdir. Bu veriler, işlem adımlarında kullanılmak üzere toplanır.</a:t>
            </a:r>
          </a:p>
          <a:p>
            <a:pPr lvl="0"/>
            <a:r>
              <a:rPr lang="tr-TR" b="1" dirty="0" smtClean="0"/>
              <a:t>Çıktı (</a:t>
            </a:r>
            <a:r>
              <a:rPr lang="tr-TR" b="1" dirty="0" err="1" smtClean="0"/>
              <a:t>Output</a:t>
            </a:r>
            <a:r>
              <a:rPr lang="tr-TR" b="1" dirty="0" smtClean="0"/>
              <a:t>):</a:t>
            </a:r>
            <a:r>
              <a:rPr lang="tr-TR" dirty="0" smtClean="0"/>
              <a:t> Diyagramın sonunda elde edilen sonuç veya üretilen bilgidir. Bu sonuç, sorunun çözümüdür.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a) Programlamanın Önemi</a:t>
            </a:r>
            <a:endParaRPr lang="tr-TR" dirty="0"/>
          </a:p>
        </p:txBody>
      </p:sp>
      <p:sp>
        <p:nvSpPr>
          <p:cNvPr id="3" name="2 İçerik Yer Tutucusu"/>
          <p:cNvSpPr>
            <a:spLocks noGrp="1"/>
          </p:cNvSpPr>
          <p:nvPr>
            <p:ph idx="1"/>
          </p:nvPr>
        </p:nvSpPr>
        <p:spPr/>
        <p:txBody>
          <a:bodyPr>
            <a:normAutofit/>
          </a:bodyPr>
          <a:lstStyle/>
          <a:p>
            <a:r>
              <a:rPr lang="tr-TR" dirty="0" smtClean="0"/>
              <a:t>Programlama</a:t>
            </a:r>
            <a:r>
              <a:rPr lang="tr-TR" dirty="0"/>
              <a:t>, günümüzde birçok alanda büyük bir öneme sahiptir. Bilişim teknolojileri, internet, mobil cihazlar, yapay zeka, veri analitiği ve daha birçok alan, programlama ile şekillenir. İşte programlamanın başlıca önem taşıdığı alanlar:</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6241446"/>
          </a:xfrm>
        </p:spPr>
        <p:txBody>
          <a:bodyPr/>
          <a:lstStyle/>
          <a:p>
            <a:r>
              <a:rPr lang="tr-TR" b="1" dirty="0" smtClean="0"/>
              <a:t>Örnek:</a:t>
            </a:r>
            <a:r>
              <a:rPr lang="tr-TR" dirty="0" smtClean="0"/>
              <a:t/>
            </a:r>
            <a:br>
              <a:rPr lang="tr-TR" dirty="0" smtClean="0"/>
            </a:br>
            <a:r>
              <a:rPr lang="tr-TR" dirty="0" smtClean="0"/>
              <a:t>Bir sayının karesini hesaplayan bir akış diyagramı inceleyelim:</a:t>
            </a:r>
          </a:p>
          <a:p>
            <a:pPr lvl="0"/>
            <a:r>
              <a:rPr lang="tr-TR" b="1" dirty="0" smtClean="0"/>
              <a:t>Girdi:</a:t>
            </a:r>
            <a:r>
              <a:rPr lang="tr-TR" dirty="0" smtClean="0"/>
              <a:t> Kullanıcıdan bir sayı alınır.</a:t>
            </a:r>
          </a:p>
          <a:p>
            <a:pPr lvl="0"/>
            <a:r>
              <a:rPr lang="tr-TR" b="1" dirty="0" smtClean="0"/>
              <a:t>İşlem:</a:t>
            </a:r>
            <a:r>
              <a:rPr lang="tr-TR" dirty="0" smtClean="0"/>
              <a:t> Sayının karesi hesaplanır.</a:t>
            </a:r>
          </a:p>
          <a:p>
            <a:pPr lvl="0"/>
            <a:r>
              <a:rPr lang="tr-TR" b="1" dirty="0" smtClean="0"/>
              <a:t>Çıktı:</a:t>
            </a:r>
            <a:r>
              <a:rPr lang="tr-TR" dirty="0" smtClean="0"/>
              <a:t> Sonuç (sayı^2) ekrana yazdırılır.</a:t>
            </a:r>
          </a:p>
          <a:p>
            <a:r>
              <a:rPr lang="tr-TR" dirty="0" smtClean="0"/>
              <a:t>Bu diyagram, sayının karesini bulmaya yönelik bir problem çözer. Girdi ve çıktıları belirlemek, diyagramın amacını anlamamıza yardımcı olur.</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r>
              <a:rPr lang="tr-TR" b="1" dirty="0"/>
              <a:t>b) Akış Diyagramının Türünü Belirlemek</a:t>
            </a:r>
          </a:p>
          <a:p>
            <a:r>
              <a:rPr lang="tr-TR" dirty="0"/>
              <a:t>Bir akış diyagramının türünü anlamak, problemi doğru şekilde kavrayabilmek için önemlidir. Diyagramda </a:t>
            </a:r>
            <a:r>
              <a:rPr lang="tr-TR" b="1" dirty="0"/>
              <a:t>karar noktaları</a:t>
            </a:r>
            <a:r>
              <a:rPr lang="tr-TR" dirty="0"/>
              <a:t> veya </a:t>
            </a:r>
            <a:r>
              <a:rPr lang="tr-TR" b="1" dirty="0"/>
              <a:t>döngüler</a:t>
            </a:r>
            <a:r>
              <a:rPr lang="tr-TR" dirty="0"/>
              <a:t> olup olmadığını kontrol ederek, diyagramın hangi kategoriye girdiğini belirleyebiliriz.</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4846320"/>
          </a:xfrm>
        </p:spPr>
        <p:txBody>
          <a:bodyPr>
            <a:normAutofit fontScale="92500" lnSpcReduction="10000"/>
          </a:bodyPr>
          <a:lstStyle/>
          <a:p>
            <a:pPr lvl="0"/>
            <a:r>
              <a:rPr lang="tr-TR" b="1" dirty="0" smtClean="0"/>
              <a:t>Doğrusal Akış Diyagramı:</a:t>
            </a:r>
            <a:endParaRPr lang="tr-TR" dirty="0" smtClean="0"/>
          </a:p>
          <a:p>
            <a:pPr lvl="1"/>
            <a:r>
              <a:rPr lang="tr-TR" dirty="0" smtClean="0"/>
              <a:t>Sadece sıralı işlem adımları içerir. Koşul veya döngü içermez.</a:t>
            </a:r>
          </a:p>
          <a:p>
            <a:pPr lvl="1"/>
            <a:r>
              <a:rPr lang="tr-TR" dirty="0" smtClean="0"/>
              <a:t>Örnek: Sayının karesini hesaplayan bir diyagram.</a:t>
            </a:r>
          </a:p>
          <a:p>
            <a:pPr lvl="0"/>
            <a:r>
              <a:rPr lang="tr-TR" b="1" dirty="0" smtClean="0"/>
              <a:t>Mantıksal (Koşullu) Akış Diyagramı:</a:t>
            </a:r>
            <a:endParaRPr lang="tr-TR" dirty="0" smtClean="0"/>
          </a:p>
          <a:p>
            <a:pPr lvl="1"/>
            <a:r>
              <a:rPr lang="tr-TR" dirty="0" smtClean="0"/>
              <a:t>Karar noktaları içerir. Belirli koşullara göre farklı yollar izlenir.</a:t>
            </a:r>
          </a:p>
          <a:p>
            <a:pPr lvl="1"/>
            <a:r>
              <a:rPr lang="tr-TR" dirty="0" smtClean="0"/>
              <a:t>Örnek: Bir ATM'den para çekme işlemi sırasında doğru şifre girilip girilmediğinin kontrol edilmesi.</a:t>
            </a:r>
          </a:p>
          <a:p>
            <a:pPr lvl="0"/>
            <a:r>
              <a:rPr lang="tr-TR" b="1" dirty="0" smtClean="0"/>
              <a:t>Döngü İçeren Akış Diyagramı:</a:t>
            </a:r>
            <a:endParaRPr lang="tr-TR" dirty="0" smtClean="0"/>
          </a:p>
          <a:p>
            <a:pPr lvl="1"/>
            <a:r>
              <a:rPr lang="tr-TR" dirty="0" smtClean="0"/>
              <a:t>Aynı işlem belirli bir koşul sağlanana kadar tekrar edilir. Döngüler vardır.</a:t>
            </a:r>
          </a:p>
          <a:p>
            <a:pPr lvl="1"/>
            <a:r>
              <a:rPr lang="tr-TR" dirty="0" smtClean="0"/>
              <a:t>Örnek: Kullanıcının doğru şifre girene kadar denemeye devam ettiği bir sistem.</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Örnek:</a:t>
            </a:r>
            <a:r>
              <a:rPr lang="tr-TR" dirty="0" smtClean="0"/>
              <a:t/>
            </a:r>
            <a:br>
              <a:rPr lang="tr-TR" dirty="0" smtClean="0"/>
            </a:br>
            <a:r>
              <a:rPr lang="tr-TR" dirty="0" smtClean="0"/>
              <a:t>Bir kullanıcıdan bir sayı alıp negatif mi pozitif mi olduğunu kontrol eden bir diyagram:</a:t>
            </a:r>
          </a:p>
          <a:p>
            <a:pPr lvl="0"/>
            <a:r>
              <a:rPr lang="tr-TR" b="1" dirty="0" smtClean="0"/>
              <a:t>Karar noktası:</a:t>
            </a:r>
            <a:r>
              <a:rPr lang="tr-TR" dirty="0" smtClean="0"/>
              <a:t> "Sayı negatif mi?" sorusu.</a:t>
            </a:r>
          </a:p>
          <a:p>
            <a:pPr lvl="1"/>
            <a:r>
              <a:rPr lang="tr-TR" dirty="0" smtClean="0"/>
              <a:t>Eğer negatifse: "Negatif sayı" mesajı gösterilir.</a:t>
            </a:r>
          </a:p>
          <a:p>
            <a:pPr lvl="1"/>
            <a:r>
              <a:rPr lang="tr-TR" dirty="0" smtClean="0"/>
              <a:t>Eğer değilse: "Pozitif sayı" mesajı gösterilir. Bu durumda, diyagram bir </a:t>
            </a:r>
            <a:r>
              <a:rPr lang="tr-TR" b="1" dirty="0" smtClean="0"/>
              <a:t>mantıksal akış diyagramı</a:t>
            </a:r>
            <a:r>
              <a:rPr lang="tr-TR" dirty="0" smtClean="0"/>
              <a:t> kategorisine girer.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500" dirty="0" smtClean="0"/>
              <a:t>Aşağıdaki örneklerin akış diyagramına göre türlerini söyleyiniz.</a:t>
            </a:r>
            <a:endParaRPr lang="tr-TR" sz="2500" dirty="0"/>
          </a:p>
        </p:txBody>
      </p:sp>
      <p:sp>
        <p:nvSpPr>
          <p:cNvPr id="3" name="2 İçerik Yer Tutucusu"/>
          <p:cNvSpPr>
            <a:spLocks noGrp="1"/>
          </p:cNvSpPr>
          <p:nvPr>
            <p:ph idx="1"/>
          </p:nvPr>
        </p:nvSpPr>
        <p:spPr/>
        <p:txBody>
          <a:bodyPr/>
          <a:lstStyle/>
          <a:p>
            <a:r>
              <a:rPr lang="tr-TR" dirty="0" smtClean="0"/>
              <a:t>Üç sayının ortalamasını bulan akış diyagramı türü?</a:t>
            </a:r>
          </a:p>
          <a:p>
            <a:r>
              <a:rPr lang="tr-TR" dirty="0" smtClean="0"/>
              <a:t>Yaşı girilen kişinin yaşı 18 den büyük ise ehliyet alabilirsiniz, değilse ehliyet alamazsınız mesajlarını yazdıran akış diyagramı </a:t>
            </a:r>
          </a:p>
          <a:p>
            <a:r>
              <a:rPr lang="tr-TR" dirty="0" smtClean="0"/>
              <a:t>Çemberin alanını hesaplayan akış diyagramı</a:t>
            </a:r>
          </a:p>
          <a:p>
            <a:r>
              <a:rPr lang="tr-TR" dirty="0" smtClean="0"/>
              <a:t>Girilen bir ifadeyi 10 kere ekrana yazdıran akış diyagramı</a:t>
            </a:r>
          </a:p>
          <a:p>
            <a:r>
              <a:rPr lang="tr-TR" dirty="0" smtClean="0"/>
              <a:t>Girilen nota göre kaldınız ya da geçtiniz yazan akış </a:t>
            </a:r>
            <a:r>
              <a:rPr lang="tr-TR" dirty="0" err="1" smtClean="0"/>
              <a:t>diyyagramı</a:t>
            </a:r>
            <a:endParaRPr lang="tr-TR" dirty="0" smtClean="0"/>
          </a:p>
          <a:p>
            <a:endParaRPr lang="tr-TR"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758138" cy="5911873"/>
          </a:xfrm>
        </p:spPr>
        <p:txBody>
          <a:bodyPr>
            <a:normAutofit fontScale="92500" lnSpcReduction="20000"/>
          </a:bodyPr>
          <a:lstStyle/>
          <a:p>
            <a:r>
              <a:rPr lang="tr-TR" b="1" dirty="0"/>
              <a:t>c) Girdi ve İşlem Adımlarını Tespit Ederek Sonuca Ulaşmak</a:t>
            </a:r>
          </a:p>
          <a:p>
            <a:r>
              <a:rPr lang="tr-TR" dirty="0"/>
              <a:t>Bir akış diyagramını okurken, diyagramda kullanılan veri girişlerini (girdi) tespit ederek, hangi işlemlerin yapıldığını adım adım listelememiz gerekir. İşlemleri doğru sırada anlamak ve adımların mantığını takip etmek, problemin çözümünü bulmamıza yardımcı olur.</a:t>
            </a:r>
          </a:p>
          <a:p>
            <a:pPr lvl="0"/>
            <a:r>
              <a:rPr lang="tr-TR" b="1" dirty="0"/>
              <a:t>Adımlar:</a:t>
            </a:r>
            <a:endParaRPr lang="tr-TR" dirty="0"/>
          </a:p>
          <a:p>
            <a:pPr lvl="1"/>
            <a:r>
              <a:rPr lang="tr-TR" b="1" dirty="0"/>
              <a:t>Veri Girişi:</a:t>
            </a:r>
            <a:r>
              <a:rPr lang="tr-TR" dirty="0"/>
              <a:t> Diyagramda yer alan tüm veri girişlerini belirleyin. Bu, kullanıcıdan alınan veriler olabilir (örneğin, bir sayının girilmesi).</a:t>
            </a:r>
          </a:p>
          <a:p>
            <a:pPr lvl="1"/>
            <a:r>
              <a:rPr lang="tr-TR" b="1" dirty="0"/>
              <a:t>İşlemler:</a:t>
            </a:r>
            <a:r>
              <a:rPr lang="tr-TR" dirty="0"/>
              <a:t> Veri üzerinde yapılan işlemleri takip edin (örneğin, bir sayının karesi alınabilir, toplamı hesaplanabilir).</a:t>
            </a:r>
          </a:p>
          <a:p>
            <a:pPr lvl="1"/>
            <a:r>
              <a:rPr lang="tr-TR" b="1" dirty="0"/>
              <a:t>Karar ve Döngüler:</a:t>
            </a:r>
            <a:r>
              <a:rPr lang="tr-TR" dirty="0"/>
              <a:t> Koşul veya döngü adımları varsa, hangi durumda hangi yolun izleneceğini kontrol edin.</a:t>
            </a:r>
          </a:p>
          <a:p>
            <a:pPr lvl="1"/>
            <a:r>
              <a:rPr lang="tr-TR" b="1" dirty="0"/>
              <a:t>Sonuç:</a:t>
            </a:r>
            <a:r>
              <a:rPr lang="tr-TR" dirty="0"/>
              <a:t> Diyagramın sonunda üretilen sonucu tespit edin ve bu sonucun nasıl elde edildiğini anlamaya çalışın.</a:t>
            </a:r>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7239000" cy="6241446"/>
          </a:xfrm>
        </p:spPr>
        <p:txBody>
          <a:bodyPr/>
          <a:lstStyle/>
          <a:p>
            <a:r>
              <a:rPr lang="tr-TR" b="1" dirty="0" smtClean="0"/>
              <a:t>Örnek:</a:t>
            </a:r>
            <a:r>
              <a:rPr lang="tr-TR" dirty="0" smtClean="0"/>
              <a:t> Bir alışveriş sepetindeki ürünlerin toplam fiyatını hesaplayan bir akış diyagramı:</a:t>
            </a:r>
          </a:p>
          <a:p>
            <a:pPr lvl="0"/>
            <a:r>
              <a:rPr lang="tr-TR" b="1" dirty="0" smtClean="0"/>
              <a:t>Girdi:</a:t>
            </a:r>
            <a:r>
              <a:rPr lang="tr-TR" dirty="0" smtClean="0"/>
              <a:t> Her bir ürünün fiyatı ve miktarı kullanıcıdan alınır.</a:t>
            </a:r>
          </a:p>
          <a:p>
            <a:pPr lvl="0"/>
            <a:r>
              <a:rPr lang="tr-TR" b="1" dirty="0" smtClean="0"/>
              <a:t>İşlem:</a:t>
            </a:r>
            <a:r>
              <a:rPr lang="tr-TR" dirty="0" smtClean="0"/>
              <a:t> Ürün fiyatı ile miktarı çarpılır.</a:t>
            </a:r>
          </a:p>
          <a:p>
            <a:pPr lvl="0"/>
            <a:r>
              <a:rPr lang="tr-TR" b="1" dirty="0" smtClean="0"/>
              <a:t>Toplama:</a:t>
            </a:r>
            <a:r>
              <a:rPr lang="tr-TR" dirty="0" smtClean="0"/>
              <a:t> Her ürünün toplamı alınır.</a:t>
            </a:r>
          </a:p>
          <a:p>
            <a:pPr lvl="0"/>
            <a:r>
              <a:rPr lang="tr-TR" b="1" dirty="0" smtClean="0"/>
              <a:t>Çıktı:</a:t>
            </a:r>
            <a:r>
              <a:rPr lang="tr-TR" dirty="0" smtClean="0"/>
              <a:t> Sonuç ekrana yazdırılır: Toplam fiyat.</a:t>
            </a:r>
          </a:p>
          <a:p>
            <a:r>
              <a:rPr lang="tr-TR" dirty="0" smtClean="0"/>
              <a:t>Bu işlem adımları takip edildiğinde, problemin çözümünün nasıl bulunduğunu adım adım görebiliriz.</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6915" name="Picture 3"/>
          <p:cNvPicPr>
            <a:picLocks noChangeAspect="1" noChangeArrowheads="1"/>
          </p:cNvPicPr>
          <p:nvPr/>
        </p:nvPicPr>
        <p:blipFill>
          <a:blip r:embed="rId2"/>
          <a:srcRect/>
          <a:stretch>
            <a:fillRect/>
          </a:stretch>
        </p:blipFill>
        <p:spPr bwMode="auto">
          <a:xfrm>
            <a:off x="2071670" y="0"/>
            <a:ext cx="4429156" cy="7029906"/>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7939" name="Picture 3"/>
          <p:cNvPicPr>
            <a:picLocks noChangeAspect="1" noChangeArrowheads="1"/>
          </p:cNvPicPr>
          <p:nvPr/>
        </p:nvPicPr>
        <p:blipFill>
          <a:blip r:embed="rId2"/>
          <a:srcRect/>
          <a:stretch>
            <a:fillRect/>
          </a:stretch>
        </p:blipFill>
        <p:spPr bwMode="auto">
          <a:xfrm>
            <a:off x="2143108" y="0"/>
            <a:ext cx="4071966" cy="678139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68962" name="Picture 2"/>
          <p:cNvPicPr>
            <a:picLocks noGrp="1" noChangeAspect="1" noChangeArrowheads="1"/>
          </p:cNvPicPr>
          <p:nvPr>
            <p:ph idx="1"/>
          </p:nvPr>
        </p:nvPicPr>
        <p:blipFill>
          <a:blip r:embed="rId2"/>
          <a:srcRect/>
          <a:stretch>
            <a:fillRect/>
          </a:stretch>
        </p:blipFill>
        <p:spPr bwMode="auto">
          <a:xfrm>
            <a:off x="1785918" y="0"/>
            <a:ext cx="4500594" cy="715518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28596" y="357166"/>
            <a:ext cx="7239000" cy="4846320"/>
          </a:xfrm>
        </p:spPr>
        <p:txBody>
          <a:bodyPr>
            <a:normAutofit/>
          </a:bodyPr>
          <a:lstStyle/>
          <a:p>
            <a:pPr lvl="0"/>
            <a:r>
              <a:rPr lang="tr-TR" b="1" dirty="0" smtClean="0"/>
              <a:t>Otomasyon:</a:t>
            </a:r>
            <a:r>
              <a:rPr lang="tr-TR" dirty="0" smtClean="0"/>
              <a:t/>
            </a:r>
            <a:br>
              <a:rPr lang="tr-TR" dirty="0" smtClean="0"/>
            </a:br>
            <a:r>
              <a:rPr lang="tr-TR" dirty="0" smtClean="0"/>
              <a:t>Programlama, tekrarlanan görevleri otomatik hale getirir. Örneğin, bir fabrika üretim hattında makinelerin programlanması, insan müdahalesi olmadan üretimi sürdürebilir hale getirir.</a:t>
            </a:r>
          </a:p>
          <a:p>
            <a:endParaRPr lang="tr-TR" dirty="0"/>
          </a:p>
        </p:txBody>
      </p:sp>
      <p:sp>
        <p:nvSpPr>
          <p:cNvPr id="149506" name="AutoShape 2" descr="Otomasyon nedir? - Otomasyon sistemleri neye yarar? - ShiftDelete.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9508" name="AutoShape 4" descr="Endüstriyel Otomasyon Nedir? - Buca Otomasy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9510" name="AutoShape 6" descr="Otomasyon nedir? - Otomasyon sistemleri neye yarar? - ShiftDelete.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9512" name="AutoShape 8" descr="Otomasyon nedir? - Otomasyon sistemleri neye yarar? - ShiftDelete.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9513" name="Picture 9"/>
          <p:cNvPicPr>
            <a:picLocks noChangeAspect="1" noChangeArrowheads="1"/>
          </p:cNvPicPr>
          <p:nvPr/>
        </p:nvPicPr>
        <p:blipFill>
          <a:blip r:embed="rId2"/>
          <a:srcRect/>
          <a:stretch>
            <a:fillRect/>
          </a:stretch>
        </p:blipFill>
        <p:spPr bwMode="auto">
          <a:xfrm>
            <a:off x="546088" y="2867041"/>
            <a:ext cx="7026308" cy="3705231"/>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69986" name="Picture 2"/>
          <p:cNvPicPr>
            <a:picLocks noChangeAspect="1" noChangeArrowheads="1"/>
          </p:cNvPicPr>
          <p:nvPr/>
        </p:nvPicPr>
        <p:blipFill>
          <a:blip r:embed="rId2"/>
          <a:srcRect/>
          <a:stretch>
            <a:fillRect/>
          </a:stretch>
        </p:blipFill>
        <p:spPr bwMode="auto">
          <a:xfrm>
            <a:off x="2214546" y="0"/>
            <a:ext cx="4286280" cy="7020631"/>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7239000" cy="571504"/>
          </a:xfrm>
        </p:spPr>
        <p:txBody>
          <a:bodyPr>
            <a:normAutofit/>
          </a:bodyPr>
          <a:lstStyle/>
          <a:p>
            <a:r>
              <a:rPr lang="tr-TR" sz="2500" b="1" dirty="0" smtClean="0"/>
              <a:t>2.11. Problemin Akış Diyagramını Tasarlar</a:t>
            </a:r>
            <a:endParaRPr lang="tr-TR" sz="2500" dirty="0"/>
          </a:p>
        </p:txBody>
      </p:sp>
      <p:sp>
        <p:nvSpPr>
          <p:cNvPr id="3" name="2 İçerik Yer Tutucusu"/>
          <p:cNvSpPr>
            <a:spLocks noGrp="1"/>
          </p:cNvSpPr>
          <p:nvPr>
            <p:ph idx="1"/>
          </p:nvPr>
        </p:nvSpPr>
        <p:spPr>
          <a:xfrm>
            <a:off x="457200" y="1160465"/>
            <a:ext cx="7758138" cy="5054617"/>
          </a:xfrm>
        </p:spPr>
        <p:txBody>
          <a:bodyPr>
            <a:normAutofit fontScale="55000" lnSpcReduction="20000"/>
          </a:bodyPr>
          <a:lstStyle/>
          <a:p>
            <a:r>
              <a:rPr lang="tr-TR" dirty="0" smtClean="0"/>
              <a:t>Bir </a:t>
            </a:r>
            <a:r>
              <a:rPr lang="tr-TR" dirty="0"/>
              <a:t>problemin akış diyagramını oluşturmak, problemi adım adım çözmek için izlenen süreci görsel olarak ifade etmenin en etkili yollarından biridir. Bu bölümde, belirli bir problem durumuna yönelik akış diyagramının nasıl tasarlanacağını, diyagramın nasıl çizileceğini ve bu sürecin elektronik ortama nasıl aktarılacağını inceleyeceğiz. Ayrıca, günlük hayatta yaygın olarak kullanılan uygulamalarda akış diyagramlarının nasıl oluşturulacağını öğreneceğiz.</a:t>
            </a:r>
          </a:p>
          <a:p>
            <a:r>
              <a:rPr lang="tr-TR" b="1" dirty="0"/>
              <a:t>a) Problemin Belirlenmesi ve Akış Diyagramı Türünün Seçilmesi</a:t>
            </a:r>
          </a:p>
          <a:p>
            <a:r>
              <a:rPr lang="tr-TR" dirty="0"/>
              <a:t>Bir problemi çözmek için doğru akış diyagramı türünü seçmek önemlidir. Akış diyagramı tasarlarken, problemin yapısına uygun olarak </a:t>
            </a:r>
            <a:r>
              <a:rPr lang="tr-TR" b="1" dirty="0"/>
              <a:t>doğrusal</a:t>
            </a:r>
            <a:r>
              <a:rPr lang="tr-TR" dirty="0"/>
              <a:t>, </a:t>
            </a:r>
            <a:r>
              <a:rPr lang="tr-TR" b="1" dirty="0"/>
              <a:t>mantıksal (koşullu)</a:t>
            </a:r>
            <a:r>
              <a:rPr lang="tr-TR" dirty="0"/>
              <a:t> veya </a:t>
            </a:r>
            <a:r>
              <a:rPr lang="tr-TR" b="1" dirty="0"/>
              <a:t>döngü içeren</a:t>
            </a:r>
            <a:r>
              <a:rPr lang="tr-TR" dirty="0"/>
              <a:t> bir diyagram tercih edilebilir.</a:t>
            </a:r>
          </a:p>
          <a:p>
            <a:pPr lvl="0"/>
            <a:r>
              <a:rPr lang="tr-TR" b="1" dirty="0"/>
              <a:t>Doğrusal Akış Diyagramı:</a:t>
            </a:r>
            <a:r>
              <a:rPr lang="tr-TR" dirty="0"/>
              <a:t> Süreç ardışık adımlarla ilerliyorsa (örneğin bir sayının karesini hesaplamak), doğrusal bir diyagram seçilebilir.</a:t>
            </a:r>
          </a:p>
          <a:p>
            <a:pPr lvl="0"/>
            <a:r>
              <a:rPr lang="tr-TR" b="1" dirty="0"/>
              <a:t>Mantıksal Akış Diyagramı:</a:t>
            </a:r>
            <a:r>
              <a:rPr lang="tr-TR" dirty="0"/>
              <a:t> Eğer süreçte birden fazla karar noktası bulunuyorsa, mantıksal bir diyagram tercih edilir (örneğin, bir kullanıcının doğru şifre girip girmediğini kontrol eden bir sistem).</a:t>
            </a:r>
          </a:p>
          <a:p>
            <a:pPr lvl="0"/>
            <a:r>
              <a:rPr lang="tr-TR" b="1" dirty="0"/>
              <a:t>Döngü İçeren Akış Diyagramı:</a:t>
            </a:r>
            <a:r>
              <a:rPr lang="tr-TR" dirty="0"/>
              <a:t> Aynı işlem tekrar ediliyorsa ve belirli bir koşula bağlı olarak döngü oluşuyorsa, döngü içeren diyagram kullanılmalıdır (örneğin, kullanıcı doğru şifre girene kadar tekrar eden bir süreç).</a:t>
            </a:r>
          </a:p>
          <a:p>
            <a:r>
              <a:rPr lang="tr-TR" b="1" dirty="0"/>
              <a:t>Adımlar:</a:t>
            </a:r>
            <a:endParaRPr lang="tr-TR" dirty="0"/>
          </a:p>
          <a:p>
            <a:pPr lvl="0"/>
            <a:r>
              <a:rPr lang="tr-TR" dirty="0"/>
              <a:t>Problemi belirleyin ve neyi çözmek istediğinizi netleştirin.</a:t>
            </a:r>
          </a:p>
          <a:p>
            <a:pPr lvl="0"/>
            <a:r>
              <a:rPr lang="tr-TR" dirty="0"/>
              <a:t>Hangi tür akış diyagramını kullanmanız gerektiğine karar verin.</a:t>
            </a:r>
          </a:p>
          <a:p>
            <a:pPr lvl="0"/>
            <a:r>
              <a:rPr lang="tr-TR" dirty="0"/>
              <a:t>Diyagramın taslağını uygun sembollerle çizin.</a:t>
            </a:r>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a:t>Akış Diyagramı Sembollerinin Kullanılması</a:t>
            </a:r>
            <a:endParaRPr lang="tr-TR" dirty="0"/>
          </a:p>
          <a:p>
            <a:r>
              <a:rPr lang="tr-TR" dirty="0"/>
              <a:t>Akış diyagramı tasarlarken temel semboller kullanılır ve her sembol farklı bir adımı veya işlemi ifade eder. Bu semboller, süreç boyunca adımlar arasındaki ilişkileri açık ve net bir şekilde gösterir.</a:t>
            </a:r>
          </a:p>
          <a:p>
            <a:pPr lvl="0"/>
            <a:r>
              <a:rPr lang="tr-TR" b="1" dirty="0"/>
              <a:t>Oval (Başlangıç/Bitiş):</a:t>
            </a:r>
            <a:r>
              <a:rPr lang="tr-TR" dirty="0"/>
              <a:t> Sürecin başladığı ve sona erdiği yerleri gösterir.</a:t>
            </a:r>
          </a:p>
          <a:p>
            <a:pPr lvl="0"/>
            <a:r>
              <a:rPr lang="tr-TR" b="1" dirty="0"/>
              <a:t>Dikdörtgen (İşlem):</a:t>
            </a:r>
            <a:r>
              <a:rPr lang="tr-TR" dirty="0"/>
              <a:t> Belirli bir işlemin gerçekleştiği adımı temsil eder.</a:t>
            </a:r>
          </a:p>
          <a:p>
            <a:pPr lvl="0"/>
            <a:r>
              <a:rPr lang="tr-TR" b="1" dirty="0"/>
              <a:t>Paralelkenar (Girdi/Çıktı):</a:t>
            </a:r>
            <a:r>
              <a:rPr lang="tr-TR" dirty="0"/>
              <a:t> Verilerin alındığı ya da sonuçların elde edildiği adımları gösterir.</a:t>
            </a:r>
          </a:p>
          <a:p>
            <a:pPr lvl="0"/>
            <a:r>
              <a:rPr lang="tr-TR" b="1" dirty="0"/>
              <a:t>Eşkenar Dörtgen (Karar):</a:t>
            </a:r>
            <a:r>
              <a:rPr lang="tr-TR" dirty="0"/>
              <a:t> Bir karar verilmesi gereken adımları temsil eder.</a:t>
            </a:r>
          </a:p>
          <a:p>
            <a:pPr lvl="0"/>
            <a:r>
              <a:rPr lang="tr-TR" b="1" dirty="0"/>
              <a:t>Oklar:</a:t>
            </a:r>
            <a:r>
              <a:rPr lang="tr-TR" dirty="0"/>
              <a:t> İşlem adımlarının sıralanmasını ve akış yönünü gösterir.</a:t>
            </a:r>
          </a:p>
          <a:p>
            <a:r>
              <a:rPr lang="tr-TR" b="1" dirty="0"/>
              <a:t>Örnek:</a:t>
            </a:r>
            <a:r>
              <a:rPr lang="tr-TR" dirty="0"/>
              <a:t/>
            </a:r>
            <a:br>
              <a:rPr lang="tr-TR" dirty="0"/>
            </a:br>
            <a:r>
              <a:rPr lang="tr-TR" dirty="0"/>
              <a:t>Bir ATM’den para çekme süreci için akış diyagramı:</a:t>
            </a:r>
          </a:p>
          <a:p>
            <a:pPr lvl="0"/>
            <a:r>
              <a:rPr lang="tr-TR" b="1" dirty="0"/>
              <a:t>Başlangıç:</a:t>
            </a:r>
            <a:r>
              <a:rPr lang="tr-TR" dirty="0"/>
              <a:t> Kartı yerleştir.</a:t>
            </a:r>
          </a:p>
          <a:p>
            <a:pPr lvl="0"/>
            <a:r>
              <a:rPr lang="tr-TR" b="1" dirty="0"/>
              <a:t>İşlem:</a:t>
            </a:r>
            <a:r>
              <a:rPr lang="tr-TR" dirty="0"/>
              <a:t> Şifre gir.</a:t>
            </a:r>
          </a:p>
          <a:p>
            <a:pPr lvl="0"/>
            <a:r>
              <a:rPr lang="tr-TR" b="1" dirty="0"/>
              <a:t>Karar:</a:t>
            </a:r>
            <a:r>
              <a:rPr lang="tr-TR" dirty="0"/>
              <a:t> Şifre doğru mu?</a:t>
            </a:r>
          </a:p>
          <a:p>
            <a:pPr lvl="1"/>
            <a:r>
              <a:rPr lang="tr-TR" dirty="0"/>
              <a:t>Evet: Para miktarını seç.</a:t>
            </a:r>
          </a:p>
          <a:p>
            <a:pPr lvl="1"/>
            <a:r>
              <a:rPr lang="tr-TR" dirty="0"/>
              <a:t>Hayır: Şifreyi tekrar gir.</a:t>
            </a:r>
          </a:p>
          <a:p>
            <a:pPr lvl="0"/>
            <a:r>
              <a:rPr lang="tr-TR" b="1" dirty="0"/>
              <a:t>İşlem:</a:t>
            </a:r>
            <a:r>
              <a:rPr lang="tr-TR" dirty="0"/>
              <a:t> Parayı ver.</a:t>
            </a:r>
          </a:p>
          <a:p>
            <a:pPr lvl="0"/>
            <a:r>
              <a:rPr lang="tr-TR" b="1" dirty="0"/>
              <a:t>Bitiş:</a:t>
            </a:r>
            <a:r>
              <a:rPr lang="tr-TR" dirty="0"/>
              <a:t> İşlem tamamlandı.</a:t>
            </a:r>
          </a:p>
          <a:p>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b="1" dirty="0"/>
              <a:t>b) Akış Diyagramının Elektronik Ortamda Çizilmesi</a:t>
            </a:r>
          </a:p>
          <a:p>
            <a:r>
              <a:rPr lang="tr-TR" dirty="0"/>
              <a:t>Akış diyagramlarını çizmek için kağıt ve kalem kullanabileceğimiz gibi, elektronik ortamlarda da çeşitli yazılımlar ve programlar kullanabiliriz. Elektronik ortamda akış diyagramı oluşturmak, diyagramın daha profesyonel görünmesini ve kolayca düzenlenebilmesini sağlar. İşte kullanılabilecek bazı araçlar:</a:t>
            </a:r>
          </a:p>
          <a:p>
            <a:pPr lvl="0"/>
            <a:r>
              <a:rPr lang="tr-TR" b="1" dirty="0"/>
              <a:t>Kelime İşlemci Programları (MS Word, </a:t>
            </a:r>
            <a:r>
              <a:rPr lang="tr-TR" b="1" dirty="0" err="1"/>
              <a:t>Google</a:t>
            </a:r>
            <a:r>
              <a:rPr lang="tr-TR" b="1" dirty="0"/>
              <a:t> </a:t>
            </a:r>
            <a:r>
              <a:rPr lang="tr-TR" b="1" dirty="0" err="1"/>
              <a:t>Docs</a:t>
            </a:r>
            <a:r>
              <a:rPr lang="tr-TR" b="1" dirty="0"/>
              <a:t>):</a:t>
            </a:r>
            <a:endParaRPr lang="tr-TR" dirty="0"/>
          </a:p>
          <a:p>
            <a:pPr lvl="1"/>
            <a:r>
              <a:rPr lang="tr-TR" dirty="0"/>
              <a:t>Kelime işlemci programlarında şekil ekleme araçları kullanılarak basit akış diyagramları oluşturulabilir. Dikdörtgen, oval, paralelkenar gibi şekiller eklenip oklarla bağlanabilir.</a:t>
            </a:r>
          </a:p>
          <a:p>
            <a:pPr lvl="0"/>
            <a:r>
              <a:rPr lang="tr-TR" b="1" dirty="0"/>
              <a:t>Çizim Programları (MS PowerPoint, </a:t>
            </a:r>
            <a:r>
              <a:rPr lang="tr-TR" b="1" dirty="0" err="1"/>
              <a:t>Google</a:t>
            </a:r>
            <a:r>
              <a:rPr lang="tr-TR" b="1" dirty="0"/>
              <a:t> </a:t>
            </a:r>
            <a:r>
              <a:rPr lang="tr-TR" b="1" dirty="0" err="1"/>
              <a:t>Drawings</a:t>
            </a:r>
            <a:r>
              <a:rPr lang="tr-TR" b="1" dirty="0"/>
              <a:t>, </a:t>
            </a:r>
            <a:r>
              <a:rPr lang="tr-TR" b="1" dirty="0" err="1"/>
              <a:t>Lucidchart</a:t>
            </a:r>
            <a:r>
              <a:rPr lang="tr-TR" b="1" dirty="0"/>
              <a:t>):</a:t>
            </a:r>
            <a:endParaRPr lang="tr-TR" dirty="0"/>
          </a:p>
          <a:p>
            <a:pPr lvl="1"/>
            <a:r>
              <a:rPr lang="tr-TR" dirty="0"/>
              <a:t>Bu tür programlar, daha gelişmiş diyagramlar oluşturmak için idealdir. </a:t>
            </a:r>
            <a:r>
              <a:rPr lang="tr-TR" dirty="0" err="1"/>
              <a:t>Lucidchart</a:t>
            </a:r>
            <a:r>
              <a:rPr lang="tr-TR" dirty="0"/>
              <a:t> gibi çizim araçları, kullanıcıların akış diyagramları, süreç şemaları ve diğer görsel içerikleri kolayca oluşturmasına olanak tanır.</a:t>
            </a:r>
          </a:p>
          <a:p>
            <a:r>
              <a:rPr lang="tr-TR" b="1" dirty="0"/>
              <a:t>Adımlar:</a:t>
            </a:r>
            <a:endParaRPr lang="tr-TR" dirty="0"/>
          </a:p>
          <a:p>
            <a:pPr lvl="0"/>
            <a:r>
              <a:rPr lang="tr-TR" dirty="0"/>
              <a:t>Seçilen yazılımda boş bir sayfa açın.</a:t>
            </a:r>
          </a:p>
          <a:p>
            <a:pPr lvl="0"/>
            <a:r>
              <a:rPr lang="tr-TR" dirty="0"/>
              <a:t>Şekil ekleme aracını kullanarak başlangıç, işlem, karar ve girdi/çıktı sembollerini ekleyin.</a:t>
            </a:r>
          </a:p>
          <a:p>
            <a:pPr lvl="0"/>
            <a:r>
              <a:rPr lang="tr-TR" dirty="0"/>
              <a:t>Sembolleri oklar yardımıyla birbirine bağlayın ve diyagramın akışını düzenleyin.</a:t>
            </a:r>
          </a:p>
          <a:p>
            <a:pPr lvl="0"/>
            <a:r>
              <a:rPr lang="tr-TR" dirty="0"/>
              <a:t>Diyagramın tamamlandığından ve doğru akışı gösterdiğinden emin olun.</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b="1" dirty="0"/>
              <a:t>Günlük Hayatta Yaygın Olarak Kullanılan Bir Uygulamanın Akış Diyagramı</a:t>
            </a:r>
          </a:p>
          <a:p>
            <a:r>
              <a:rPr lang="tr-TR" dirty="0"/>
              <a:t>Günlük hayatta sık karşılaşılan birçok işlem, akış diyagramlarıyla daha anlaşılır hale getirilebilir. Örneğin, bir mobil uygulamada kullanılan işlem akışını, bir e-ticaret sitesinde yapılan alışveriş sürecini veya bir bilet alma sistemini akış diyagramı olarak gösterebiliriz.</a:t>
            </a:r>
          </a:p>
          <a:p>
            <a:r>
              <a:rPr lang="tr-TR" b="1" dirty="0"/>
              <a:t>Örnek:</a:t>
            </a:r>
            <a:r>
              <a:rPr lang="tr-TR" dirty="0"/>
              <a:t/>
            </a:r>
            <a:br>
              <a:rPr lang="tr-TR" dirty="0"/>
            </a:br>
            <a:r>
              <a:rPr lang="tr-TR" dirty="0"/>
              <a:t>Bir online alışveriş sitesinde ürün satın alma sürecinin akış diyagramı:</a:t>
            </a:r>
          </a:p>
          <a:p>
            <a:pPr lvl="0"/>
            <a:r>
              <a:rPr lang="tr-TR" b="1" dirty="0"/>
              <a:t>Başlangıç:</a:t>
            </a:r>
            <a:r>
              <a:rPr lang="tr-TR" dirty="0"/>
              <a:t> Siteye giriş yap.</a:t>
            </a:r>
          </a:p>
          <a:p>
            <a:pPr lvl="0"/>
            <a:r>
              <a:rPr lang="tr-TR" b="1" dirty="0"/>
              <a:t>İşlem:</a:t>
            </a:r>
            <a:r>
              <a:rPr lang="tr-TR" dirty="0"/>
              <a:t> Ürün ara.</a:t>
            </a:r>
          </a:p>
          <a:p>
            <a:pPr lvl="0"/>
            <a:r>
              <a:rPr lang="tr-TR" b="1" dirty="0"/>
              <a:t>İşlem:</a:t>
            </a:r>
            <a:r>
              <a:rPr lang="tr-TR" dirty="0"/>
              <a:t> Ürünü sepete ekle.</a:t>
            </a:r>
          </a:p>
          <a:p>
            <a:pPr lvl="0"/>
            <a:r>
              <a:rPr lang="tr-TR" b="1" dirty="0"/>
              <a:t>Karar:</a:t>
            </a:r>
            <a:r>
              <a:rPr lang="tr-TR" dirty="0"/>
              <a:t> Alışverişi tamamlamak istiyor musunuz?</a:t>
            </a:r>
          </a:p>
          <a:p>
            <a:pPr lvl="1"/>
            <a:r>
              <a:rPr lang="tr-TR" dirty="0"/>
              <a:t>Evet: Ödeme adımına geç.</a:t>
            </a:r>
          </a:p>
          <a:p>
            <a:pPr lvl="1"/>
            <a:r>
              <a:rPr lang="tr-TR" dirty="0"/>
              <a:t>Hayır: Ürün aramaya devam et.</a:t>
            </a:r>
          </a:p>
          <a:p>
            <a:pPr lvl="0"/>
            <a:r>
              <a:rPr lang="tr-TR" b="1" dirty="0"/>
              <a:t>İşlem:</a:t>
            </a:r>
            <a:r>
              <a:rPr lang="tr-TR" dirty="0"/>
              <a:t> Ödeme bilgilerini gir.</a:t>
            </a:r>
          </a:p>
          <a:p>
            <a:pPr lvl="0"/>
            <a:r>
              <a:rPr lang="tr-TR" b="1" dirty="0"/>
              <a:t>İşlem:</a:t>
            </a:r>
            <a:r>
              <a:rPr lang="tr-TR" dirty="0"/>
              <a:t> Sipariş tamamlandı.</a:t>
            </a:r>
          </a:p>
          <a:p>
            <a:pPr lvl="0"/>
            <a:r>
              <a:rPr lang="tr-TR" b="1" dirty="0"/>
              <a:t>Bitiş.</a:t>
            </a:r>
            <a:endParaRPr lang="tr-TR" dirty="0"/>
          </a:p>
          <a:p>
            <a:r>
              <a:rPr lang="tr-TR" dirty="0"/>
              <a:t>Bu akış diyagramı, bir e-ticaret sitesindeki işlem sürecini açık bir şekilde gösterir ve her adımın nasıl ilerlediğini görselleştirir.</a:t>
            </a:r>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D:\unsafe\konu\1.JPG"/>
          <p:cNvPicPr>
            <a:picLocks noChangeAspect="1" noChangeArrowheads="1"/>
          </p:cNvPicPr>
          <p:nvPr/>
        </p:nvPicPr>
        <p:blipFill>
          <a:blip r:embed="rId2"/>
          <a:srcRect/>
          <a:stretch>
            <a:fillRect/>
          </a:stretch>
        </p:blipFill>
        <p:spPr bwMode="auto">
          <a:xfrm>
            <a:off x="-1" y="0"/>
            <a:ext cx="9603509" cy="535782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D:\unsafe\konu\2.JPG"/>
          <p:cNvPicPr>
            <a:picLocks noChangeAspect="1" noChangeArrowheads="1"/>
          </p:cNvPicPr>
          <p:nvPr/>
        </p:nvPicPr>
        <p:blipFill>
          <a:blip r:embed="rId2"/>
          <a:srcRect/>
          <a:stretch>
            <a:fillRect/>
          </a:stretch>
        </p:blipFill>
        <p:spPr bwMode="auto">
          <a:xfrm>
            <a:off x="0" y="0"/>
            <a:ext cx="9663296" cy="5786454"/>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D:\unsafe\konu\3.JPG"/>
          <p:cNvPicPr>
            <a:picLocks noChangeAspect="1" noChangeArrowheads="1"/>
          </p:cNvPicPr>
          <p:nvPr/>
        </p:nvPicPr>
        <p:blipFill>
          <a:blip r:embed="rId2"/>
          <a:srcRect/>
          <a:stretch>
            <a:fillRect/>
          </a:stretch>
        </p:blipFill>
        <p:spPr bwMode="auto">
          <a:xfrm>
            <a:off x="0" y="0"/>
            <a:ext cx="9194032" cy="550070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D:\unsafe\konu\4.JPG"/>
          <p:cNvPicPr>
            <a:picLocks noChangeAspect="1" noChangeArrowheads="1"/>
          </p:cNvPicPr>
          <p:nvPr/>
        </p:nvPicPr>
        <p:blipFill>
          <a:blip r:embed="rId2"/>
          <a:srcRect/>
          <a:stretch>
            <a:fillRect/>
          </a:stretch>
        </p:blipFill>
        <p:spPr bwMode="auto">
          <a:xfrm>
            <a:off x="0" y="0"/>
            <a:ext cx="9254249" cy="5429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28596" y="357166"/>
            <a:ext cx="7239000" cy="4846320"/>
          </a:xfrm>
        </p:spPr>
        <p:txBody>
          <a:bodyPr/>
          <a:lstStyle/>
          <a:p>
            <a:pPr lvl="0"/>
            <a:r>
              <a:rPr lang="tr-TR" b="1" dirty="0" err="1" smtClean="0"/>
              <a:t>İnovasyon</a:t>
            </a:r>
            <a:r>
              <a:rPr lang="tr-TR" b="1" dirty="0" smtClean="0"/>
              <a:t>:</a:t>
            </a:r>
            <a:r>
              <a:rPr lang="tr-TR" dirty="0" smtClean="0"/>
              <a:t/>
            </a:r>
            <a:br>
              <a:rPr lang="tr-TR" dirty="0" smtClean="0"/>
            </a:br>
            <a:r>
              <a:rPr lang="tr-TR" dirty="0" smtClean="0"/>
              <a:t>Yeni yazılımlar, uygulamalar ve teknolojiler, programlama ile geliştirilir. Örneğin, mobil uygulamalar, web siteleri ve yapay zeka sistemleri, programlama sayesinde hayata geçirilir.</a:t>
            </a:r>
          </a:p>
          <a:p>
            <a:endParaRPr lang="tr-TR" dirty="0"/>
          </a:p>
        </p:txBody>
      </p:sp>
      <p:pic>
        <p:nvPicPr>
          <p:cNvPr id="148482" name="Picture 2" descr="İnovasyon Nedir? İnovasyon Çeşitleri ve Örnekleri | Haibrag"/>
          <p:cNvPicPr>
            <a:picLocks noChangeAspect="1" noChangeArrowheads="1"/>
          </p:cNvPicPr>
          <p:nvPr/>
        </p:nvPicPr>
        <p:blipFill>
          <a:blip r:embed="rId2"/>
          <a:srcRect/>
          <a:stretch>
            <a:fillRect/>
          </a:stretch>
        </p:blipFill>
        <p:spPr bwMode="auto">
          <a:xfrm>
            <a:off x="1214454" y="2857496"/>
            <a:ext cx="5715000" cy="3810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D:\unsafe\konu\51.JPG"/>
          <p:cNvPicPr>
            <a:picLocks noChangeAspect="1" noChangeArrowheads="1"/>
          </p:cNvPicPr>
          <p:nvPr/>
        </p:nvPicPr>
        <p:blipFill>
          <a:blip r:embed="rId2"/>
          <a:srcRect/>
          <a:stretch>
            <a:fillRect/>
          </a:stretch>
        </p:blipFill>
        <p:spPr bwMode="auto">
          <a:xfrm>
            <a:off x="-1" y="0"/>
            <a:ext cx="9228253" cy="550070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descr="D:\unsafe\konu\6.JPG"/>
          <p:cNvPicPr>
            <a:picLocks noChangeAspect="1" noChangeArrowheads="1"/>
          </p:cNvPicPr>
          <p:nvPr/>
        </p:nvPicPr>
        <p:blipFill>
          <a:blip r:embed="rId2"/>
          <a:srcRect/>
          <a:stretch>
            <a:fillRect/>
          </a:stretch>
        </p:blipFill>
        <p:spPr bwMode="auto">
          <a:xfrm>
            <a:off x="0" y="0"/>
            <a:ext cx="9682942" cy="5786454"/>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descr="D:\unsafe\konu\5.JPG"/>
          <p:cNvPicPr>
            <a:picLocks noChangeAspect="1" noChangeArrowheads="1"/>
          </p:cNvPicPr>
          <p:nvPr/>
        </p:nvPicPr>
        <p:blipFill>
          <a:blip r:embed="rId2"/>
          <a:srcRect/>
          <a:stretch>
            <a:fillRect/>
          </a:stretch>
        </p:blipFill>
        <p:spPr bwMode="auto">
          <a:xfrm>
            <a:off x="0" y="0"/>
            <a:ext cx="9204454" cy="55007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758138" cy="5697559"/>
          </a:xfrm>
        </p:spPr>
        <p:txBody>
          <a:bodyPr>
            <a:normAutofit/>
          </a:bodyPr>
          <a:lstStyle/>
          <a:p>
            <a:pPr lvl="0"/>
            <a:r>
              <a:rPr lang="tr-TR" b="1" dirty="0" smtClean="0"/>
              <a:t>Verimlilik:</a:t>
            </a:r>
            <a:r>
              <a:rPr lang="tr-TR" dirty="0" smtClean="0"/>
              <a:t/>
            </a:r>
            <a:br>
              <a:rPr lang="tr-TR" dirty="0" smtClean="0"/>
            </a:br>
            <a:r>
              <a:rPr lang="tr-TR" dirty="0" smtClean="0"/>
              <a:t>Programlama, iş süreçlerini hızlandırır ve daha az hata ile çalışmalarını sağlar. Şirketler, programlar aracılığıyla iş akışlarını düzenleyerek maliyetleri düşürür ve zamandan tasarruf ederler.</a:t>
            </a:r>
          </a:p>
          <a:p>
            <a:endParaRPr lang="tr-TR" dirty="0"/>
          </a:p>
        </p:txBody>
      </p:sp>
      <p:pic>
        <p:nvPicPr>
          <p:cNvPr id="105474" name="Picture 2" descr="Kurumsal Verimlilik Nedir? Nasıl Artırılır? | Sorwe"/>
          <p:cNvPicPr>
            <a:picLocks noChangeAspect="1" noChangeArrowheads="1"/>
          </p:cNvPicPr>
          <p:nvPr/>
        </p:nvPicPr>
        <p:blipFill>
          <a:blip r:embed="rId2"/>
          <a:srcRect/>
          <a:stretch>
            <a:fillRect/>
          </a:stretch>
        </p:blipFill>
        <p:spPr bwMode="auto">
          <a:xfrm>
            <a:off x="714348" y="2816300"/>
            <a:ext cx="7177016" cy="37559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7239000" cy="4846320"/>
          </a:xfrm>
        </p:spPr>
        <p:txBody>
          <a:bodyPr/>
          <a:lstStyle/>
          <a:p>
            <a:pPr lvl="0"/>
            <a:r>
              <a:rPr lang="tr-TR" b="1" dirty="0" smtClean="0"/>
              <a:t>Problem Çözme:</a:t>
            </a:r>
            <a:r>
              <a:rPr lang="tr-TR" dirty="0" smtClean="0"/>
              <a:t/>
            </a:r>
            <a:br>
              <a:rPr lang="tr-TR" dirty="0" smtClean="0"/>
            </a:br>
            <a:r>
              <a:rPr lang="tr-TR" dirty="0" smtClean="0"/>
              <a:t>Programlama, karmaşık problemleri çözmek için kullanılır. Algoritmalar yazılarak, bir problemin çözüm adımları bilgisayara talimat olarak verilir. Böylece bilgisayar, verilen görevi adım adım yerine getirir.</a:t>
            </a:r>
          </a:p>
          <a:p>
            <a:endParaRPr lang="tr-TR" dirty="0"/>
          </a:p>
        </p:txBody>
      </p:sp>
      <p:pic>
        <p:nvPicPr>
          <p:cNvPr id="147458" name="Picture 2" descr="Problem Çözme ve Problemler - Özgür ŞEREMET"/>
          <p:cNvPicPr>
            <a:picLocks noChangeAspect="1" noChangeArrowheads="1"/>
          </p:cNvPicPr>
          <p:nvPr/>
        </p:nvPicPr>
        <p:blipFill>
          <a:blip r:embed="rId2"/>
          <a:srcRect/>
          <a:stretch>
            <a:fillRect/>
          </a:stretch>
        </p:blipFill>
        <p:spPr bwMode="auto">
          <a:xfrm>
            <a:off x="928662" y="2871809"/>
            <a:ext cx="6457950" cy="36290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2036</TotalTime>
  <Words>2585</Words>
  <Application>Microsoft Office PowerPoint</Application>
  <PresentationFormat>Ekran Gösterisi (4:3)</PresentationFormat>
  <Paragraphs>205</Paragraphs>
  <Slides>72</Slides>
  <Notes>0</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Zengin</vt:lpstr>
      <vt:lpstr>Programlama Nedir? </vt:lpstr>
      <vt:lpstr>Slayt 2</vt:lpstr>
      <vt:lpstr>Slayt 3</vt:lpstr>
      <vt:lpstr>Slayt 4</vt:lpstr>
      <vt:lpstr>a) Programlamanın Önemi</vt:lpstr>
      <vt:lpstr>Slayt 6</vt:lpstr>
      <vt:lpstr>Slayt 7</vt:lpstr>
      <vt:lpstr>Slayt 8</vt:lpstr>
      <vt:lpstr>Slayt 9</vt:lpstr>
      <vt:lpstr>b) Programlamanın Günlük Hayattaki Önemi</vt:lpstr>
      <vt:lpstr>Slayt 11</vt:lpstr>
      <vt:lpstr>c) Programlama ve Bilişim Teknolojilerinin Geleceği</vt:lpstr>
      <vt:lpstr>Slayt 13</vt:lpstr>
      <vt:lpstr>Programlama Dillerinin Kategorilere Ayrılması ve Ortaya Çıkış Tarihleri</vt:lpstr>
      <vt:lpstr>Slayt 15</vt:lpstr>
      <vt:lpstr>Slayt 16</vt:lpstr>
      <vt:lpstr>Slayt 17</vt:lpstr>
      <vt:lpstr>Slayt 18</vt:lpstr>
      <vt:lpstr>Slayt 19</vt:lpstr>
      <vt:lpstr>Slayt 20</vt:lpstr>
      <vt:lpstr>a) Akış Diyagramı Kavramı</vt:lpstr>
      <vt:lpstr>Slayt 22</vt:lpstr>
      <vt:lpstr>Slayt 23</vt:lpstr>
      <vt:lpstr>Düz Yazı İle</vt:lpstr>
      <vt:lpstr>Pseudo Kod İle</vt:lpstr>
      <vt:lpstr>Slayt 26</vt:lpstr>
      <vt:lpstr>b) Karmaşık Problemlerin Çözümünde Akış Diyagramlarının Avantajları</vt:lpstr>
      <vt:lpstr>Slayt 28</vt:lpstr>
      <vt:lpstr>Slayt 29</vt:lpstr>
      <vt:lpstr>c) Akış Diyagramlarında Standart Semboller Kullanmanın Önemi</vt:lpstr>
      <vt:lpstr>Slayt 31</vt:lpstr>
      <vt:lpstr>ç) Akış Diyagramlarının Programın Akışını ve Hatalarını Bulmadaki Kolaylığı</vt:lpstr>
      <vt:lpstr>Slayt 33</vt:lpstr>
      <vt:lpstr>Slayt 34</vt:lpstr>
      <vt:lpstr>Temel Akış Diyagramı Şekilleri ve Elemanları</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Aşağıdaki örneklerin akış diyagramına göre türlerini söyleyiniz.</vt:lpstr>
      <vt:lpstr>Slayt 55</vt:lpstr>
      <vt:lpstr>Slayt 56</vt:lpstr>
      <vt:lpstr>Slayt 57</vt:lpstr>
      <vt:lpstr>Slayt 58</vt:lpstr>
      <vt:lpstr>Slayt 59</vt:lpstr>
      <vt:lpstr>Slayt 60</vt:lpstr>
      <vt:lpstr>Slayt 61</vt:lpstr>
      <vt:lpstr>2.11. Problemin Akış Diyagramını Tasarlar</vt:lpstr>
      <vt:lpstr>Slayt 63</vt:lpstr>
      <vt:lpstr>Slayt 64</vt:lpstr>
      <vt:lpstr>Slayt 65</vt:lpstr>
      <vt:lpstr>Slayt 66</vt:lpstr>
      <vt:lpstr>Slayt 67</vt:lpstr>
      <vt:lpstr>Slayt 68</vt:lpstr>
      <vt:lpstr>Slayt 69</vt:lpstr>
      <vt:lpstr>Slayt 70</vt:lpstr>
      <vt:lpstr>Slayt 71</vt:lpstr>
      <vt:lpstr>Slayt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Burcuk</dc:creator>
  <cp:lastModifiedBy>User</cp:lastModifiedBy>
  <cp:revision>23</cp:revision>
  <dcterms:created xsi:type="dcterms:W3CDTF">2024-11-15T10:25:07Z</dcterms:created>
  <dcterms:modified xsi:type="dcterms:W3CDTF">2024-12-09T06:06:43Z</dcterms:modified>
</cp:coreProperties>
</file>